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97" r:id="rId1"/>
  </p:sldMasterIdLst>
  <p:notesMasterIdLst>
    <p:notesMasterId r:id="rId31"/>
  </p:notesMasterIdLst>
  <p:handoutMasterIdLst>
    <p:handoutMasterId r:id="rId32"/>
  </p:handoutMasterIdLst>
  <p:sldIdLst>
    <p:sldId id="2887" r:id="rId2"/>
    <p:sldId id="2891" r:id="rId3"/>
    <p:sldId id="2890" r:id="rId4"/>
    <p:sldId id="2889" r:id="rId5"/>
    <p:sldId id="2888" r:id="rId6"/>
    <p:sldId id="2892" r:id="rId7"/>
    <p:sldId id="2897" r:id="rId8"/>
    <p:sldId id="2883" r:id="rId9"/>
    <p:sldId id="2913" r:id="rId10"/>
    <p:sldId id="2884" r:id="rId11"/>
    <p:sldId id="2902" r:id="rId12"/>
    <p:sldId id="2903" r:id="rId13"/>
    <p:sldId id="2904" r:id="rId14"/>
    <p:sldId id="2905" r:id="rId15"/>
    <p:sldId id="2906" r:id="rId16"/>
    <p:sldId id="2907" r:id="rId17"/>
    <p:sldId id="2908" r:id="rId18"/>
    <p:sldId id="2909" r:id="rId19"/>
    <p:sldId id="2893" r:id="rId20"/>
    <p:sldId id="2862" r:id="rId21"/>
    <p:sldId id="2863" r:id="rId22"/>
    <p:sldId id="2864" r:id="rId23"/>
    <p:sldId id="2912" r:id="rId24"/>
    <p:sldId id="2866" r:id="rId25"/>
    <p:sldId id="2914" r:id="rId26"/>
    <p:sldId id="2899" r:id="rId27"/>
    <p:sldId id="2910" r:id="rId28"/>
    <p:sldId id="2900" r:id="rId29"/>
    <p:sldId id="2911" r:id="rId30"/>
  </p:sldIdLst>
  <p:sldSz cx="12858750" cy="7232650"/>
  <p:notesSz cx="7099300" cy="10234613"/>
  <p:custDataLst>
    <p:tags r:id="rId3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990000"/>
    <a:srgbClr val="C0504D"/>
    <a:srgbClr val="FFFF99"/>
    <a:srgbClr val="F2DCDB"/>
    <a:srgbClr val="FF0D0D"/>
    <a:srgbClr val="D9D9D9"/>
    <a:srgbClr val="632523"/>
    <a:srgbClr val="F2F2F2"/>
    <a:srgbClr val="DDD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09" autoAdjust="0"/>
    <p:restoredTop sz="88612" autoAdjust="0"/>
  </p:normalViewPr>
  <p:slideViewPr>
    <p:cSldViewPr>
      <p:cViewPr varScale="1">
        <p:scale>
          <a:sx n="90" d="100"/>
          <a:sy n="90" d="100"/>
        </p:scale>
        <p:origin x="1380" y="84"/>
      </p:cViewPr>
      <p:guideLst>
        <p:guide orient="horz" pos="328"/>
        <p:guide pos="4050"/>
        <p:guide pos="557"/>
        <p:guide orient="horz" pos="4183"/>
        <p:guide pos="7497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6363" cy="513510"/>
          </a:xfrm>
          <a:prstGeom prst="rect">
            <a:avLst/>
          </a:prstGeom>
        </p:spPr>
        <p:txBody>
          <a:bodyPr vert="horz" lIns="95495" tIns="47747" rIns="95495" bIns="47747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296" y="2"/>
            <a:ext cx="3076363" cy="513510"/>
          </a:xfrm>
          <a:prstGeom prst="rect">
            <a:avLst/>
          </a:prstGeom>
        </p:spPr>
        <p:txBody>
          <a:bodyPr vert="horz" lIns="95495" tIns="47747" rIns="95495" bIns="47747" rtlCol="0"/>
          <a:lstStyle>
            <a:lvl1pPr algn="r">
              <a:defRPr sz="1300"/>
            </a:lvl1pPr>
          </a:lstStyle>
          <a:p>
            <a:fld id="{E9630DBF-D010-4114-9DE3-41E342A27C18}" type="datetimeFigureOut">
              <a:rPr lang="zh-CN" altLang="en-US" smtClean="0"/>
              <a:pPr/>
              <a:t>2026/4/30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2" y="9721112"/>
            <a:ext cx="3076363" cy="513507"/>
          </a:xfrm>
          <a:prstGeom prst="rect">
            <a:avLst/>
          </a:prstGeom>
        </p:spPr>
        <p:txBody>
          <a:bodyPr vert="horz" lIns="95495" tIns="47747" rIns="95495" bIns="47747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296" y="9721112"/>
            <a:ext cx="3076363" cy="513507"/>
          </a:xfrm>
          <a:prstGeom prst="rect">
            <a:avLst/>
          </a:prstGeom>
        </p:spPr>
        <p:txBody>
          <a:bodyPr vert="horz" lIns="95495" tIns="47747" rIns="95495" bIns="47747" rtlCol="0" anchor="b"/>
          <a:lstStyle>
            <a:lvl1pPr algn="r">
              <a:defRPr sz="1300"/>
            </a:lvl1pPr>
          </a:lstStyle>
          <a:p>
            <a:fld id="{D4D1D107-4CC9-43CA-8CA8-36E1DF70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60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0"/>
          </a:xfrm>
          <a:prstGeom prst="rect">
            <a:avLst/>
          </a:prstGeom>
        </p:spPr>
        <p:txBody>
          <a:bodyPr vert="horz" lIns="95495" tIns="47747" rIns="95495" bIns="47747" rtlCol="0"/>
          <a:lstStyle>
            <a:lvl1pPr algn="l">
              <a:defRPr sz="13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6" y="1"/>
            <a:ext cx="3076363" cy="511730"/>
          </a:xfrm>
          <a:prstGeom prst="rect">
            <a:avLst/>
          </a:prstGeom>
        </p:spPr>
        <p:txBody>
          <a:bodyPr vert="horz" lIns="95495" tIns="47747" rIns="95495" bIns="47747" rtlCol="0"/>
          <a:lstStyle>
            <a:lvl1pPr algn="r">
              <a:defRPr sz="13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2026/4/30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66763"/>
            <a:ext cx="6826250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5" tIns="47747" rIns="95495" bIns="47747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1" y="4861445"/>
            <a:ext cx="5679440" cy="4605576"/>
          </a:xfrm>
          <a:prstGeom prst="rect">
            <a:avLst/>
          </a:prstGeom>
        </p:spPr>
        <p:txBody>
          <a:bodyPr vert="horz" lIns="95495" tIns="47747" rIns="95495" bIns="47747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6363" cy="511730"/>
          </a:xfrm>
          <a:prstGeom prst="rect">
            <a:avLst/>
          </a:prstGeom>
        </p:spPr>
        <p:txBody>
          <a:bodyPr vert="horz" lIns="95495" tIns="47747" rIns="95495" bIns="47747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6" y="9721108"/>
            <a:ext cx="3076363" cy="511730"/>
          </a:xfrm>
          <a:prstGeom prst="rect">
            <a:avLst/>
          </a:prstGeom>
        </p:spPr>
        <p:txBody>
          <a:bodyPr vert="horz" wrap="square" lIns="95495" tIns="47747" rIns="95495" bIns="47747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154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ในปี 2569 สำนักงานได้ดำเนินการปรับปรุงระบบ </a:t>
            </a:r>
            <a:r>
              <a:rPr lang="en-US" altLang="zh-CN" dirty="0"/>
              <a:t>e-Payment </a:t>
            </a:r>
            <a:r>
              <a:rPr lang="th-TH" altLang="zh-CN" dirty="0"/>
              <a:t>ให้มีความแข็งแกร่งและมั่นคงปลอดภัยตามมาตรการรักษาความมั่นคงปลอดภัยไซเบอร์ ด้วยวิธีการเพิ่มการยืนยันตัวตน 2 ขั้นตอน หรือ </a:t>
            </a:r>
            <a:r>
              <a:rPr lang="en-US" altLang="zh-CN" dirty="0"/>
              <a:t>2 Factor Authentication </a:t>
            </a:r>
            <a:r>
              <a:rPr lang="th-TH" altLang="zh-CN" dirty="0"/>
              <a:t>โดยมีการส่ง </a:t>
            </a:r>
            <a:r>
              <a:rPr lang="en-US" altLang="zh-CN" dirty="0"/>
              <a:t>One Time Password </a:t>
            </a:r>
            <a:r>
              <a:rPr lang="th-TH" altLang="zh-CN" dirty="0"/>
              <a:t>หรือ </a:t>
            </a:r>
            <a:r>
              <a:rPr lang="en-US" altLang="zh-CN" dirty="0"/>
              <a:t>OTP </a:t>
            </a:r>
            <a:r>
              <a:rPr lang="th-TH" altLang="zh-CN" dirty="0"/>
              <a:t>ไปยังอีเมลของผู้รับใบอนุญาตที่แจ้งไว้กับสำนักงาน กสทช. เมื่อช่วงปลายปี 2568 ซึ่งสำนักงานได้มีหนังสือขอให้ท่านแจ้งอีเมลเข้าใช้งานระบบมา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การยืนยันตัวตน 2 ขั้นตอนทำเพื่อป้องกันการแอบเข้าถึงบัญชีโดยผู้อื่น เพิ่มความปลอดภัยในการเข้าใช้งาน และลดการเสี่ยงการถูกแฮกเพื่อทำธุรกรรมอื่นใด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การยืนยันตัวตนประกอบด้วย 2 ขั้นตอน โดยการกรอก </a:t>
            </a:r>
            <a:r>
              <a:rPr lang="en-US" altLang="zh-CN" dirty="0"/>
              <a:t>Username </a:t>
            </a:r>
            <a:r>
              <a:rPr lang="th-TH" altLang="zh-CN" dirty="0"/>
              <a:t>และ </a:t>
            </a:r>
            <a:r>
              <a:rPr lang="en-US" altLang="zh-CN" dirty="0"/>
              <a:t>Password </a:t>
            </a:r>
            <a:r>
              <a:rPr lang="th-TH" altLang="zh-CN" dirty="0"/>
              <a:t>ต่อจากนั้นให้นำ </a:t>
            </a:r>
            <a:r>
              <a:rPr lang="en-US" altLang="zh-CN" dirty="0"/>
              <a:t>OTP </a:t>
            </a:r>
            <a:r>
              <a:rPr lang="th-TH" altLang="zh-CN" dirty="0"/>
              <a:t>ที่ได้รับจากอีเมลของผู้รับใบอนุญาตมากรอกเพื่อเข้าระบบการใช้งาน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การตั้งรหัสผ่าน ควรตั้งรหัสท่คาดเดาได้ยาก ไม่เปิดเผยรหัส </a:t>
            </a:r>
            <a:r>
              <a:rPr lang="en-US" altLang="zh-CN" dirty="0"/>
              <a:t>OTP </a:t>
            </a:r>
            <a:r>
              <a:rPr lang="th-TH" altLang="zh-CN" dirty="0"/>
              <a:t>ให้กับผู้อื่น และควรออกจากระบบทุกครั้งหลังใช้งานเสร็จ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29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- ท่านสามารถเข้าใช้งานระบบได้โดยไปที่ </a:t>
            </a:r>
            <a:r>
              <a:rPr lang="en-US" dirty="0"/>
              <a:t>https://telecomfee.nbtc.go.th</a:t>
            </a:r>
          </a:p>
          <a:p>
            <a:pPr marL="285750" indent="-285750">
              <a:buFontTx/>
              <a:buChar char="-"/>
            </a:pPr>
            <a:r>
              <a:rPr lang="th-TH" dirty="0"/>
              <a:t>คลิกลืมรหัสผ่าน</a:t>
            </a:r>
          </a:p>
          <a:p>
            <a:pPr marL="285750" indent="-285750">
              <a:buFontTx/>
              <a:buChar char="-"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114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ระบบจะให้ท่านกรอก</a:t>
            </a:r>
            <a:r>
              <a:rPr lang="en-US" dirty="0"/>
              <a:t> Username </a:t>
            </a:r>
            <a:r>
              <a:rPr lang="th-TH" dirty="0"/>
              <a:t>ซึ่งเป็นเลขนิติบุคคล 13 หลัก และกดบันทึก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51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30FBE-03E4-CB13-11B1-2B70C5D82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5E78CDB5-D308-BCED-D9BF-CB3349A7C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AB83CC1-D7AF-95D6-6664-B98FCC204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ระบบจะส่งอีเมลแจ้งรหัสผ่านชั่วคราวไปให้ทางอีเมลของท่าน</a:t>
            </a:r>
          </a:p>
          <a:p>
            <a:r>
              <a:rPr lang="th-TH" dirty="0"/>
              <a:t>โดยอีเมลจะมีหน้าตาประมาณนี้นะคะ</a:t>
            </a:r>
          </a:p>
          <a:p>
            <a:r>
              <a:rPr lang="th-TH" dirty="0"/>
              <a:t>หากท่านไม่ได้รับรหัสผ่านทางอีเมล กรุณาตรวจสอบ </a:t>
            </a:r>
            <a:r>
              <a:rPr lang="en-US" dirty="0"/>
              <a:t>Junk mail </a:t>
            </a:r>
            <a:r>
              <a:rPr lang="th-TH" dirty="0"/>
              <a:t>หากไม่พบ ขอให้ท่านส่งอีเมลแจ้งมาที่ </a:t>
            </a:r>
            <a:r>
              <a:rPr lang="en-US" dirty="0"/>
              <a:t>tel_license2fee@nbtc.go.th </a:t>
            </a:r>
            <a:r>
              <a:rPr lang="th-TH" dirty="0"/>
              <a:t>ระบุหัวข้อ “ขอรับรหัสเข้าระบบ </a:t>
            </a:r>
            <a:r>
              <a:rPr lang="en-US" dirty="0"/>
              <a:t>e-Payment” </a:t>
            </a:r>
            <a:r>
              <a:rPr lang="th-TH" dirty="0"/>
              <a:t>โดยแจ้งชื่อบริษัท อีเมลที่ใช้รับ </a:t>
            </a:r>
            <a:r>
              <a:rPr lang="en-US" dirty="0"/>
              <a:t>password </a:t>
            </a:r>
            <a:r>
              <a:rPr lang="th-TH" dirty="0"/>
              <a:t>เข้าระบบ ชื่อผู้ติดต่อ ตำแหน่ง และหมายเลขโทรศัพท์ติดต่อกลับ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419EF73-EFE8-B4A3-9C08-028E7B589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18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05F4F-AEE9-C15E-C5C3-7372F43BE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7CA0F5DC-8B3E-F246-845F-E3CC874517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514D295A-D06F-C220-52CD-AE653BA92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เมื่อท่านได้รหัสผ่านชั่วคราวแล้วให้กลับมาที่หน้าแรกของระบบ</a:t>
            </a:r>
          </a:p>
          <a:p>
            <a:pPr marL="285750" indent="-285750">
              <a:buFontTx/>
              <a:buChar char="-"/>
            </a:pPr>
            <a:r>
              <a:rPr lang="th-TH" dirty="0"/>
              <a:t>กรอกเลขนิติบุคคล 13 หลัก</a:t>
            </a:r>
          </a:p>
          <a:p>
            <a:pPr marL="285750" indent="-285750">
              <a:buFontTx/>
              <a:buChar char="-"/>
            </a:pPr>
            <a:r>
              <a:rPr lang="th-TH" dirty="0"/>
              <a:t>และกรอกรหัสผ่าน </a:t>
            </a:r>
          </a:p>
          <a:p>
            <a:pPr marL="285750" indent="-285750">
              <a:buFontTx/>
              <a:buChar char="-"/>
            </a:pPr>
            <a:r>
              <a:rPr lang="th-TH" dirty="0"/>
              <a:t>คลิกเข้าสู่ระบบ</a:t>
            </a:r>
          </a:p>
          <a:p>
            <a:pPr marL="285750" indent="-285750">
              <a:buFontTx/>
              <a:buChar char="-"/>
            </a:pPr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E318101-F59C-F209-65CF-8EDFC58CC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65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496C-DEA5-AE24-E392-EA476231D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8C74C5E7-298B-1805-4050-712D28D1C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CEC2B25E-FB3E-D259-9629-645EA1AE1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ระบบจะให้ท่านตั้งรหัสผ่านใหม่ </a:t>
            </a:r>
          </a:p>
          <a:p>
            <a:pPr marL="285750" indent="-285750">
              <a:buFontTx/>
              <a:buChar char="-"/>
            </a:pPr>
            <a:r>
              <a:rPr lang="th-TH" dirty="0"/>
              <a:t>โดยท่านจะต้องกรอกรหัสผ่านเดิม ซึ่งก็คือรหัสผ่านชั่วคราวที่ได้รับทางอีเมล</a:t>
            </a:r>
          </a:p>
          <a:p>
            <a:pPr marL="285750" indent="-285750">
              <a:buFontTx/>
              <a:buChar char="-"/>
            </a:pPr>
            <a:r>
              <a:rPr lang="th-TH" dirty="0"/>
              <a:t>กรอกรหัสผ่านใหม่ 2 ครั้ง </a:t>
            </a:r>
          </a:p>
          <a:p>
            <a:pPr marL="285750" indent="-285750">
              <a:buFontTx/>
              <a:buChar char="-"/>
            </a:pPr>
            <a:r>
              <a:rPr lang="th-TH" dirty="0"/>
              <a:t>การตั้งรหัสผ่าน จะต้องมีความยาว 8 – 20 ตัวอักษร ประกอบด้วย ตัวอักษรพิมพ์เล็ก ตัวอักษรพิมพ์ใหญ่ และอักขระพิเศษอย่างน้อย 1 ตัว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779B1D9-0D8C-0BA0-70FC-5F6570E42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888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800D3-035A-AB21-78B3-58868EF37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BB528695-DE25-0364-92DB-6A0EA799D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EB5D788A-9604-AE9D-B27F-9251C94D6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เมื่อตั้งรหัสผ่านใหม่เรียบร้อย จะปรากฏกล่องข้อความ “บันทึกข้อความเรียบร้อยแล้ว” ให้คลิกปิดที่กล่องข้อความ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1A56D4C-3E0A-9336-F4F8-02041C96C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374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3487-2F30-CE8A-3356-5F65B7337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23EE2209-82F6-11A5-8288-DC3FE7E66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54FF54B5-F4E0-5944-BA1E-6B6A62451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เมื่อเรียบร้อยแล้ว กลับมาที่หน้าแรกเพื่อเข้าระบบใหม่อีกครั้ง โดยกรอก </a:t>
            </a:r>
            <a:r>
              <a:rPr lang="en-US" dirty="0"/>
              <a:t>Username </a:t>
            </a:r>
            <a:r>
              <a:rPr lang="th-TH" dirty="0"/>
              <a:t>เลขนิติบุคคล 13 หลัก และรหัสผ่านใหม่ คลิก “เข้าสู่ระบบ”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9BB1464-C9C0-5101-34DA-1CB5304D7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101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E90D-F2B0-EB73-5D71-37EB61F16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D06608B7-D8E7-1A7D-5EF1-1DF675B2C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E163D616-C48F-04A5-1681-6CCC84715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ท่านจะได้รับอีเมลแจ้งรหัส </a:t>
            </a:r>
            <a:r>
              <a:rPr lang="en-US" dirty="0"/>
              <a:t>OTP </a:t>
            </a:r>
            <a:r>
              <a:rPr lang="th-TH" dirty="0"/>
              <a:t>ให้ท่านนำรหัส </a:t>
            </a:r>
            <a:r>
              <a:rPr lang="en-US" dirty="0"/>
              <a:t>OTP </a:t>
            </a:r>
            <a:r>
              <a:rPr lang="th-TH" dirty="0"/>
              <a:t>มากรอก และคลิกบันทึก ท่านจะสามารถเข้าสู่ระบบเพื่อใช้งานได้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1603652-133C-693F-C685-5F96B16F8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937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เมื่อเตรียมเอกสารครบถ้วนแล้วให้เข้าไปกรอกข้อมูลในระบบ</a:t>
            </a:r>
            <a:r>
              <a:rPr lang="th-TH" altLang="zh-CN" baseline="0" dirty="0"/>
              <a:t> </a:t>
            </a:r>
            <a:r>
              <a:rPr lang="en-US" altLang="zh-CN" baseline="0" dirty="0"/>
              <a:t>e-Payment </a:t>
            </a:r>
            <a:r>
              <a:rPr lang="th-TH" altLang="zh-CN" baseline="0" dirty="0"/>
              <a:t>เพื่อดำเนินการชำระเงิน (การยื่นชำระเงินเป็นเรื่องหนึ่ง และการยื่นเอกสารเป็นเรื่องหนึ่ง)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baseline="0" dirty="0"/>
              <a:t>ให้เข้าไปที่ลิงก์ </a:t>
            </a:r>
            <a:r>
              <a:rPr lang="en-US" altLang="zh-CN" baseline="0" dirty="0"/>
              <a:t>https://telecomfee.nbtc.go.th</a:t>
            </a:r>
            <a:endParaRPr lang="th-TH" altLang="zh-CN" baseline="0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516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sz="1200" dirty="0"/>
              <a:t>ประกาศค่าธรรมเนียม กำหนดให้ยื่นชำระค่าธรรมเนียมภายใน 150 วัน หลังสิ้นรอบระยะเวลาบัญชี โดยรายได้หมายถึงรายได้จากการประกอบกิจการโทรคมนาคมทั้งหมด โดยไม่หักค่าใช้จ่าย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sz="1200" dirty="0"/>
              <a:t>ตัวอย่างรายได้ เช่น รายได้การให้บริการ </a:t>
            </a:r>
            <a:r>
              <a:rPr lang="en-US" sz="1200" dirty="0"/>
              <a:t>GPS tracking </a:t>
            </a:r>
            <a:r>
              <a:rPr lang="th-TH" sz="1200" dirty="0"/>
              <a:t>รายได้การให้บริการ </a:t>
            </a:r>
            <a:r>
              <a:rPr lang="en-US" sz="1200" dirty="0"/>
              <a:t>Colocation </a:t>
            </a:r>
            <a:r>
              <a:rPr lang="th-TH" sz="1200" dirty="0"/>
              <a:t>รายได้การขายต่อโทรศัพท์เคลื่อนที่ รายได้จากการให้บริการอินเทอร์เน็ต รายได้จากบริการ </a:t>
            </a:r>
            <a:r>
              <a:rPr lang="en-US" sz="1200" dirty="0"/>
              <a:t>IIG NIX </a:t>
            </a:r>
            <a:r>
              <a:rPr lang="th-TH" sz="1200" dirty="0"/>
              <a:t>บริการโทรคมนาคมสำหรับรถยนต์รับจ้าง  เป็นต้น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sz="1200" dirty="0"/>
              <a:t>ไม่ว่าจะมีรายได้ หรือไม่มีรายได้ ก็ต้องยื่นชำระค่าธรรมเนียม ในกรณีไม่มีรายได้ ให้นำส่งเอกสาร แต่ไม่ต้องชำระเงิน 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sz="1200" dirty="0"/>
              <a:t>ขอย้ำว่า การชำระค่าธรรมเนียมจะครบถ้วนตามกฎหมายก็ต่อเมื่อ ชำระเงินและนำส่งเอกสารแล้วเท่านั้น หากชำระเงินแต่ไม่นำส่งเอกสาร ก็จะถือว่ายังดำเนินการไม่ครบถ้วน และสำนักงานไม่รับทราบการชำระเงินดังกล่าว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sz="1200" dirty="0"/>
              <a:t>หากชำระล่าช้า จะต้องชำระค่าธรรมเนียมเพิ่ม หรือค่าปรับ 1.5</a:t>
            </a:r>
            <a:r>
              <a:rPr lang="en-US" sz="1200" dirty="0"/>
              <a:t>% </a:t>
            </a:r>
            <a:r>
              <a:rPr lang="th-TH" sz="1200" dirty="0"/>
              <a:t>ต่อเดือน โดยเศษของเดือน นับเป็น 1 เดือน </a:t>
            </a:r>
            <a:r>
              <a:rPr lang="en-US" sz="1200" dirty="0"/>
              <a:t>( </a:t>
            </a:r>
            <a:r>
              <a:rPr lang="th-TH" sz="1200" dirty="0"/>
              <a:t>ล้าช้า 1 วันก็ถือว่าล่าช้า 1 เดือน)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sz="1200" dirty="0"/>
              <a:t>อัตราค่าธรรมเนียมเป็นไปตามประกาศ</a:t>
            </a:r>
            <a:endParaRPr lang="zh-CN" altLang="en-US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542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หน้าแรกแบ่งเป็น</a:t>
            </a:r>
            <a:r>
              <a:rPr lang="th-TH" altLang="zh-CN" baseline="0" dirty="0"/>
              <a:t> 3 ส่วน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baseline="0" dirty="0"/>
              <a:t>ส่วนที่ 1 ล็อกอินโดยใช้ </a:t>
            </a:r>
            <a:r>
              <a:rPr lang="en-US" altLang="zh-CN" baseline="0" dirty="0"/>
              <a:t>Username </a:t>
            </a:r>
            <a:r>
              <a:rPr lang="th-TH" altLang="zh-CN" baseline="0" dirty="0"/>
              <a:t>และ </a:t>
            </a:r>
            <a:r>
              <a:rPr lang="en-US" altLang="zh-CN" baseline="0" dirty="0"/>
              <a:t>Password </a:t>
            </a:r>
            <a:r>
              <a:rPr lang="th-TH" altLang="zh-CN" baseline="0" dirty="0"/>
              <a:t>และ </a:t>
            </a:r>
            <a:r>
              <a:rPr lang="en-US" altLang="zh-CN" baseline="0" dirty="0"/>
              <a:t>OTP </a:t>
            </a:r>
            <a:r>
              <a:rPr lang="th-TH" altLang="zh-CN" baseline="0" dirty="0"/>
              <a:t>ต้อง </a:t>
            </a:r>
            <a:r>
              <a:rPr lang="en-US" altLang="zh-CN" baseline="0" dirty="0"/>
              <a:t>log in </a:t>
            </a:r>
            <a:r>
              <a:rPr lang="th-TH" altLang="zh-CN" baseline="0" dirty="0"/>
              <a:t>โดยใช้ 2 </a:t>
            </a:r>
            <a:r>
              <a:rPr lang="en-US" altLang="zh-CN" baseline="0" dirty="0"/>
              <a:t>Factor Authentication </a:t>
            </a:r>
            <a:r>
              <a:rPr lang="th-TH" altLang="zh-CN" baseline="0" dirty="0"/>
              <a:t>ตามที่ได้ชี้แจงขั้นตอนก่อนหน้านี้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baseline="0" dirty="0"/>
              <a:t>ส่วนที่ 2 สามารถศึกษาและดาวน์โหลดเอกสารแบบฟอร์มต่าง ๆ ได้ที่นี่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baseline="0" dirty="0"/>
              <a:t>ส่วนที่ 3 ก่อน </a:t>
            </a:r>
            <a:r>
              <a:rPr lang="en-US" altLang="zh-CN" baseline="0" dirty="0"/>
              <a:t>log in </a:t>
            </a:r>
            <a:r>
              <a:rPr lang="th-TH" altLang="zh-CN" baseline="0" dirty="0"/>
              <a:t>เข้าไปยื่นชำระ ขอให้มาที่ส่วนนี้ก่อนเลย เพื่อปรับปรุงข้อมูล อีเมลและเบอร์โทร สำหรับรับใบเสร็จอิเล็กทรอนิกส์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07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เมื่อ</a:t>
            </a:r>
            <a:r>
              <a:rPr lang="th-TH" altLang="zh-CN" baseline="0" dirty="0"/>
              <a:t> </a:t>
            </a:r>
            <a:r>
              <a:rPr lang="en-US" altLang="zh-CN" baseline="0" dirty="0"/>
              <a:t>log in </a:t>
            </a:r>
            <a:r>
              <a:rPr lang="th-TH" altLang="zh-CN" baseline="0" dirty="0"/>
              <a:t>เข้ามาแล้ว ให้ไปที่ เมนู ซ้ายมือ คลิกเลือกค่าธรรมเนียม </a:t>
            </a:r>
            <a:r>
              <a:rPr lang="en-US" altLang="zh-CN" baseline="0" dirty="0"/>
              <a:t>-&gt; </a:t>
            </a:r>
            <a:r>
              <a:rPr lang="th-TH" altLang="zh-CN" baseline="0" dirty="0"/>
              <a:t>เลือก </a:t>
            </a:r>
            <a:r>
              <a:rPr lang="en-US" altLang="zh-CN" baseline="0" dirty="0" err="1"/>
              <a:t>tabsheet</a:t>
            </a:r>
            <a:r>
              <a:rPr lang="en-US" altLang="zh-CN" baseline="0" dirty="0"/>
              <a:t> </a:t>
            </a:r>
            <a:r>
              <a:rPr lang="th-TH" altLang="zh-CN" baseline="0" dirty="0"/>
              <a:t>ค่าธรรมเนียมใบอนุญาตรายปี </a:t>
            </a:r>
            <a:r>
              <a:rPr lang="en-US" altLang="zh-CN" baseline="0" dirty="0"/>
              <a:t>-&gt;</a:t>
            </a:r>
            <a:r>
              <a:rPr lang="th-TH" altLang="zh-CN" baseline="0" dirty="0"/>
              <a:t>เลือกแบบใบอนุญาต (ชำระได้ทีละแบบใบอนุญาต) คลิกค้นหา </a:t>
            </a:r>
            <a:r>
              <a:rPr lang="en-US" altLang="zh-CN" baseline="0" dirty="0"/>
              <a:t>-&gt; </a:t>
            </a:r>
            <a:r>
              <a:rPr lang="th-TH" altLang="zh-CN" baseline="0" dirty="0"/>
              <a:t>เลือกรอบปีบัญชีที่ถูกต้อง คลิก </a:t>
            </a:r>
            <a:r>
              <a:rPr lang="en-US" altLang="zh-CN" baseline="0" dirty="0"/>
              <a:t>Detail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3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เลือกปีที่ชำระค่าธรรมเนียม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กรอกรายได้ที่เกิดจากการประกอบกิจการโทรคมนาคม </a:t>
            </a:r>
            <a:r>
              <a:rPr lang="en-US" altLang="zh-CN" dirty="0"/>
              <a:t>-&gt; </a:t>
            </a:r>
            <a:r>
              <a:rPr lang="th-TH" altLang="zh-CN" dirty="0"/>
              <a:t>คลิกด้านนอกตรงพื้นที่ขาว ระบบจะคำนวณอัตโนมัติ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คลิก บันทึก เจอหน้า</a:t>
            </a:r>
            <a:r>
              <a:rPr lang="th-TH" altLang="zh-CN" baseline="0" dirty="0"/>
              <a:t> </a:t>
            </a:r>
            <a:r>
              <a:rPr lang="en-US" altLang="zh-CN" baseline="0" dirty="0"/>
              <a:t>pop-up </a:t>
            </a:r>
            <a:r>
              <a:rPr lang="th-TH" altLang="zh-CN" baseline="0" dirty="0"/>
              <a:t>ให้คลิก ปิด และคลิก ปุ่ม “</a:t>
            </a:r>
            <a:r>
              <a:rPr lang="en-US" altLang="zh-CN" baseline="0" dirty="0"/>
              <a:t>Bill Payment”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91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baseline="0" dirty="0"/>
              <a:t>หน้า หน้าแรกเป็น รายละเอียดการชำระเงิน ให้นำใบไปชำระที่ธนาคาร </a:t>
            </a:r>
            <a:r>
              <a:rPr lang="en-US" altLang="zh-CN" baseline="0" dirty="0"/>
              <a:t>Internet </a:t>
            </a:r>
            <a:r>
              <a:rPr lang="th-TH" altLang="zh-CN" baseline="0" dirty="0"/>
              <a:t>หรือ </a:t>
            </a:r>
            <a:r>
              <a:rPr lang="en-US" altLang="zh-CN" baseline="0" dirty="0"/>
              <a:t>Mobile Banking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baseline="0" dirty="0"/>
              <a:t>หรือชำระที่สำนักงาน กสทช. ทั้งนี้ หากเกินกว่า 100,000 บาท จะต้องชำระด้วย </a:t>
            </a:r>
            <a:r>
              <a:rPr lang="en-US" altLang="zh-CN" baseline="0" dirty="0"/>
              <a:t>Cashier Check </a:t>
            </a:r>
            <a:r>
              <a:rPr lang="th-TH" altLang="zh-CN" baseline="0" dirty="0"/>
              <a:t>เท่านั้น</a:t>
            </a:r>
            <a:endParaRPr lang="zh-CN" altLang="en-US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415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ใบ</a:t>
            </a:r>
            <a:r>
              <a:rPr lang="en-US" altLang="zh-CN" dirty="0"/>
              <a:t> Bill Payment</a:t>
            </a:r>
            <a:r>
              <a:rPr lang="en-US" altLang="zh-CN" baseline="0" dirty="0"/>
              <a:t> </a:t>
            </a:r>
            <a:r>
              <a:rPr lang="th-TH" altLang="zh-CN" baseline="0" dirty="0"/>
              <a:t>หน้า 2 จะเป็นรายละเอียดเกี่ยวกับจำนวนเงิน รหัสอ้างอิงต่างๆ 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sz="1400" dirty="0"/>
              <a:t>ทั้งนี้ จะต้องชำระเงินภายในที่ครบกำหนดชำระในใบ</a:t>
            </a:r>
            <a:r>
              <a:rPr lang="en-US" sz="1400" dirty="0"/>
              <a:t> Bill Payment </a:t>
            </a:r>
            <a:r>
              <a:rPr lang="th-TH" sz="1400" dirty="0"/>
              <a:t>ไม่เช่นนั้นหากพ้นวันดังกล่าว จะนำไปชำระไม่ได้ ให้เข้าระบบมาเพื่อบันทึกข้อมูลและพิมพ์ใบ </a:t>
            </a:r>
            <a:r>
              <a:rPr lang="en-US" sz="1400" dirty="0"/>
              <a:t>Bill Payment </a:t>
            </a:r>
            <a:r>
              <a:rPr lang="th-TH" sz="1400" dirty="0"/>
              <a:t>ใบใหม่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81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4575">
              <a:defRPr/>
            </a:pPr>
            <a:r>
              <a:rPr lang="th-TH" sz="1200" dirty="0"/>
              <a:t>เมื่อดำเนินการชำระค่าธรรมเนียมแล้ว และสำนักงาน กสทช. ตรวจสอบแล้ว ระบบจะส่งใบเสร็จรับเงินไปยังอีเมลที่แจ้งไว้ภายใน 3 วันทำการ หากยังไม่ได้รับ ให้ติดต่อกลับมายังสำนักงาน กสทช.</a:t>
            </a:r>
            <a:endParaRPr lang="en-US" sz="1200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447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266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 defTabSz="954945">
              <a:buFont typeface="Arial" panose="020B0604020202020204" pitchFamily="34" charset="0"/>
              <a:buChar char="•"/>
              <a:defRPr/>
            </a:pPr>
            <a:r>
              <a:rPr lang="th-TH" sz="1200" dirty="0"/>
              <a:t>หลังจากได้รับเอกสารแล้วสำนักงาน จะตรวจสอบเบื้องต้น หากไม่ครบถ้วนสำนักงาน กสทช. จะขอข้อมูลเพิ่มเติม ดังนั้น ขอให้ท่านระบุชื่อ อีเมล และหมายเลขโทรศัพท์ของเจ้าหน้าที่ที่จะให้ติดต่อให้ครบถ้วน และขอความร่วมมือในการชี้แจงข้อมูล หากข้อมูลไม่ครบถ้วนและไม่สามารถตรวจสอบได้จะถือว่าดำเนินการไม่ครบ</a:t>
            </a:r>
          </a:p>
          <a:p>
            <a:pPr marL="298420" indent="-298420" defTabSz="954945">
              <a:buFont typeface="Arial" panose="020B0604020202020204" pitchFamily="34" charset="0"/>
              <a:buChar char="•"/>
              <a:defRPr/>
            </a:pPr>
            <a:r>
              <a:rPr lang="th-TH" sz="1200" dirty="0"/>
              <a:t>หากเอกสารครบถ้วนแล้ว สำนักงาน กสทช. จะดำเนินการตรวจสอบให้แล้วเสร็จภายใน 90 วัน และมีหนังสือแจ้งผลการตรวจสอบว่า ท่านได้ชำระค่าธรรมเนียมครบถ้วนแล้วหรือไม่ ชำระขาดหรือเกิน หากชำระขาดจะต้องมาชำระเพิ่มเติมภายใน 15 วัน หากชำระเกินจะขอให้แจ้งความประสงค์ว่าจะรับเงินคืนหรือไม่ และแจ้งผลด้วยว่า ท่านได้ดำเนินการตามข้อกฎหมายครบถ้วนหรือไม่ ได้แก่ การเปิดเผยรายได้จากการประกอบกิจการโทรคมนาคมโดยผู้สอบบัญชีแล้วหรือไม่ การเปิดเผยการชำระค่าธรรมเนียมภายในกำหนดเวลาหรือไม่ </a:t>
            </a:r>
            <a:endParaRPr lang="en-US" sz="1200" dirty="0"/>
          </a:p>
          <a:p>
            <a:pPr marL="298420" indent="-298420" defTabSz="954945">
              <a:buFont typeface="Arial" panose="020B0604020202020204" pitchFamily="34" charset="0"/>
              <a:buChar char="•"/>
              <a:defRPr/>
            </a:pPr>
            <a:r>
              <a:rPr lang="th-TH" sz="1200" dirty="0"/>
              <a:t>ย้ำว่า กรณีไม่ชำระ สำนักงาน กสทช. จะดำเนินการ 2 ขั้นตอน 1) สิ้นสุดการอนุญาต หากสิ้นสุดการอนุญาตแล้ว แต่ผู้รับใบอนุญาตยังแอบประกอบกิจการ จะเป็นการเข้าข่ายการประกอบกิจการโดยไม่ได้รับอนุญาต ซึ่งจะถูกดำเนินการตามกฎหมาย ขั้นตอนต่อมา สำนักงาน กสทช. จะยื่นดำเนินการฟ้องศาล โดยเป็นคดีทางแพ่งต่อไป</a:t>
            </a:r>
            <a:endParaRPr lang="en-US" sz="1200" dirty="0"/>
          </a:p>
          <a:p>
            <a:pPr defTabSz="954945">
              <a:defRPr/>
            </a:pPr>
            <a:endParaRPr lang="en-US" sz="1200" dirty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673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 defTabSz="954945">
              <a:buFont typeface="Arial" panose="020B0604020202020204" pitchFamily="34" charset="0"/>
              <a:buChar char="•"/>
              <a:defRPr/>
            </a:pPr>
            <a:r>
              <a:rPr lang="th-TH" altLang="zh-CN" dirty="0"/>
              <a:t>ท่านสามารถศึกษารายละเอียดการชำระค่าธรรมเนียมได้จากวีดีโอทาง</a:t>
            </a:r>
            <a:r>
              <a:rPr lang="th-TH" altLang="zh-CN" baseline="0" dirty="0"/>
              <a:t> </a:t>
            </a:r>
            <a:r>
              <a:rPr lang="en-US" altLang="zh-CN" baseline="0" dirty="0" err="1"/>
              <a:t>Youtube</a:t>
            </a:r>
            <a:r>
              <a:rPr lang="en-US" altLang="zh-CN" baseline="0" dirty="0"/>
              <a:t> </a:t>
            </a:r>
            <a:r>
              <a:rPr lang="th-TH" altLang="zh-CN" baseline="0" dirty="0"/>
              <a:t>ของสำนักงาน กสทช. ที่ลิงก์ </a:t>
            </a:r>
            <a:r>
              <a:rPr lang="en-US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https://youtu.be/jRI1VYci-Y8?si=F5XFK3IbZ6cHUH-9</a:t>
            </a:r>
            <a:endParaRPr lang="th-TH" b="1" dirty="0">
              <a:solidFill>
                <a:srgbClr val="99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98420" indent="-298420" defTabSz="954945">
              <a:buFont typeface="Arial" panose="020B0604020202020204" pitchFamily="34" charset="0"/>
              <a:buChar char="•"/>
              <a:defRPr/>
            </a:pPr>
            <a:r>
              <a:rPr lang="th-TH" altLang="zh-CN" b="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ท่านสามารถ </a:t>
            </a:r>
            <a:r>
              <a:rPr lang="en-US" altLang="zh-CN" b="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download</a:t>
            </a:r>
            <a:r>
              <a:rPr lang="en-US" altLang="zh-CN" b="0" baseline="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zh-CN" b="0" baseline="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เอกสารได้ที่เว็บไซต์ของสำนักงาน กสทช. ที่หน้าลิงก์นี้ค่ะ </a:t>
            </a:r>
            <a:r>
              <a:rPr lang="en-US" sz="15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https://telecom-license.nbtc.go.th/</a:t>
            </a:r>
          </a:p>
          <a:p>
            <a:pPr marL="298420" indent="-298420" defTabSz="954945">
              <a:buFont typeface="Arial" panose="020B0604020202020204" pitchFamily="34" charset="0"/>
              <a:buChar char="•"/>
              <a:defRPr/>
            </a:pPr>
            <a:endParaRPr lang="th-TH" altLang="zh-CN" b="0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727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8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5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อ่านได้เลย</a:t>
            </a:r>
          </a:p>
          <a:p>
            <a:r>
              <a:rPr lang="th-TH" dirty="0"/>
              <a:t>เสร็จแล้วเปิดไฟล์ หนังสือนำส่ง – ตารางแสดงรายได้ – รายงานผลประกอบการ ให้ดูตามลำดับ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97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4575">
              <a:defRPr/>
            </a:pPr>
            <a:r>
              <a:rPr lang="th-TH" altLang="zh-CN" dirty="0"/>
              <a:t>การเปิดเผยรายได้จากการประกอบกิจการโทรคมนาคม รวมทั้งค่าใช้จ่ายลดหย่อน</a:t>
            </a:r>
            <a:r>
              <a:rPr lang="th-TH" altLang="zh-CN" baseline="0" dirty="0"/>
              <a:t> เป็นข้อกำหนดตามกฎหมาย </a:t>
            </a:r>
            <a:r>
              <a:rPr lang="th-TH" sz="1200" dirty="0"/>
              <a:t>ดังนั้น ผู้รับใบอนุญาตจะต้องดำเนินการอย่างเคร่งครัด โดยทำได้ 2 วิธี คือ ให้ผู้สอบบัญชีรับอนุญาตเปิดเผยรายได้จากการประกอบกิจการโทรคมนาคมไว้ในหมายเหตุประกอบงบการเงิน หรือให้ผู้สอบบัญชีรับรองรายได้จากการรประกอบกิจการโทรคมนาคม กรณีไม่มีรายได้ ก็จะต้องเปิดเผยโดยระบุว่า ในรอบปีบัญชีไม่มีรายได้จากการประกอบกิจการ</a:t>
            </a:r>
            <a:endParaRPr lang="en-US" sz="1200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53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แบบตารางแสดงรายได้นี้มี</a:t>
            </a:r>
            <a:r>
              <a:rPr lang="th-TH" altLang="zh-CN" baseline="0" dirty="0"/>
              <a:t> </a:t>
            </a:r>
            <a:r>
              <a:rPr lang="en-US" altLang="zh-CN" baseline="0" dirty="0"/>
              <a:t>1</a:t>
            </a:r>
            <a:r>
              <a:rPr lang="th-TH" altLang="zh-CN" baseline="0" dirty="0"/>
              <a:t> หน้า เนื่องจาก ในส่วนของค่า </a:t>
            </a:r>
            <a:r>
              <a:rPr lang="en-US" altLang="zh-CN" baseline="0" dirty="0"/>
              <a:t>USO  </a:t>
            </a:r>
            <a:r>
              <a:rPr lang="th-TH" altLang="zh-CN" baseline="0" dirty="0"/>
              <a:t>จะมีแบบฟอร์ม และระบบของ </a:t>
            </a:r>
            <a:r>
              <a:rPr lang="en-US" altLang="zh-CN" baseline="0" dirty="0" err="1"/>
              <a:t>uso</a:t>
            </a:r>
            <a:r>
              <a:rPr lang="en-US" altLang="zh-CN" baseline="0" dirty="0"/>
              <a:t> </a:t>
            </a:r>
            <a:r>
              <a:rPr lang="th-TH" altLang="zh-CN" baseline="0" dirty="0"/>
              <a:t>เพื่อให้ </a:t>
            </a:r>
            <a:r>
              <a:rPr lang="en-US" altLang="zh-CN" baseline="0" dirty="0"/>
              <a:t>submit </a:t>
            </a:r>
            <a:r>
              <a:rPr lang="th-TH" altLang="zh-CN" baseline="0" dirty="0"/>
              <a:t>ค่า </a:t>
            </a:r>
            <a:r>
              <a:rPr lang="en-US" altLang="zh-CN" baseline="0" dirty="0"/>
              <a:t>USO </a:t>
            </a:r>
            <a:r>
              <a:rPr lang="th-TH" altLang="zh-CN" baseline="0" dirty="0"/>
              <a:t>ซึ่งทาง </a:t>
            </a:r>
            <a:r>
              <a:rPr lang="en-US" altLang="zh-CN" baseline="0" dirty="0"/>
              <a:t>USO </a:t>
            </a:r>
            <a:r>
              <a:rPr lang="th-TH" altLang="zh-CN" baseline="0" dirty="0"/>
              <a:t>จะมาชี้แจงในลำดับถัดไปค่ะ</a:t>
            </a:r>
            <a:endParaRPr lang="th-TH" altLang="zh-CN" dirty="0"/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หัวตาราง ระบุชื่อบริษัท</a:t>
            </a:r>
            <a:r>
              <a:rPr lang="th-TH" altLang="zh-CN" baseline="0" dirty="0"/>
              <a:t> ห้างหุ้นส่วนจำกัด รอบปีบัญชี รายได้รวมทั้งหมดตามงบการเงิน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baseline="0" dirty="0"/>
              <a:t>ข้อ 1 – 3 ระบุรายได้จากการประกอบกิจการโทรคมนาคม ตามแบบใบอนุญาต 1 2 3 ถ้าชำระล่าช้า ให้ระบุจำนวนเดือนไปด้วย ตารางจะคำนวณอัตโนมัติว่ามีค่าปรับเท่าใด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baseline="0" dirty="0"/>
              <a:t>ข้อ 4 ระบุการเปิดเผยรายได้ตามแบบใบอนุญาต – หมายเหตุประกอบงบการเงิน หรือ เอกสารรับรองรายได้จากผู้สอบบัญชี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baseline="0" dirty="0"/>
              <a:t>ข้อ 5 ให้ชี้แจงรายได้อื่น ๆ ที่นอกเหนือรายได้โทรคมทั้งหมด ให้ครบถ้วน เน้นย้ำให้ชี้แจงรายละเอียดของรายได้ที่ไม่ใช่รายได้จากการประกอบกิจการโทรคมนาคมให้ครบถ้วนค่ะ โดยสมมุติมีรายได้รวมทั้งหมดในงบกำไรขาดทุน 10 ล้านบาท เป็นรายได้โทรคมนาคมแบบที่ 1 จำนวน 1 ล้านบาทและผู้รับใบอนุญาตมีใบอนุญาตแบบที่ 1 เท่านั้น ที่เหลือ 9 ล้านบาท เป็นรายได้จากอะไรบ้างให้ชี้แจงให้ครบถ้วน เช่น รายได้จากการขาย รายได้จากการให้บริการอื่นๆ  เช่น รายได้จากค่าบริการติดตั้ง รายได้จากค่าบริการซ่อมบำรุง และรายได้อื่นๆ เช่น รายได้จากดอกเบี้ยรับ กำไรจากอัตราแลกเปลี่ยน เป็นต้น ขอให้อธิบายให้ชัดเจนครบถ้วน เพื่อความรวดเร็วถูกต้องในการตรวจสอบ และไม่ต้องสอบถามข้อมูลเพิ่มเติมค่ะ  โดยยอดรวมใต้ตาราง จะต้องตรงกับยอดรวมหัวตาราง และรายได้ทั้งหมดจากการประกอบกิจการในงบการเงิน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baseline="0" dirty="0"/>
              <a:t>ข้อ 6 หากไม่มีรายได้ ให้ระบุสาเหตุด้วยว่าเพราะอะไร เช่น ยังไม่เปิดให้บริการ หรือไม่มีลูกค้าในรอบปีที่ผ่านมา</a:t>
            </a:r>
          </a:p>
          <a:p>
            <a:pPr marL="298420" indent="-298420" defTabSz="944575">
              <a:buFont typeface="Arial" panose="020B0604020202020204" pitchFamily="34" charset="0"/>
              <a:buChar char="•"/>
              <a:defRPr/>
            </a:pPr>
            <a:r>
              <a:rPr lang="th-TH" altLang="zh-CN" baseline="0" dirty="0"/>
              <a:t>และจะต้องลงนาม+ประทับตราบริษัทในเอกสาร</a:t>
            </a:r>
            <a:endParaRPr lang="zh-CN" altLang="en-US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648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รายงานผลการดำเนินการในปีที่ผ่านมา ประกอบด้วยแบบฟอร์ม 2 หน้า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สำนักงานฯ ได้จัดทำแบบฟอร์มที่ระบุข้อมูลเบื้องต้น ได้แก่ ชื่อ เลขที่ใบอนุญาต และบริการที่ผู้รับใบอนุญาตแต่ละรายได้รับไว้เรียบร้อยแล้ว โดยสามารถดาวน์โหลดแบบฟอร์มได้ที่ </a:t>
            </a:r>
            <a:r>
              <a:rPr lang="en-US" altLang="zh-CN" dirty="0" err="1"/>
              <a:t>url</a:t>
            </a:r>
            <a:r>
              <a:rPr lang="en-US" altLang="zh-CN" dirty="0"/>
              <a:t> </a:t>
            </a:r>
            <a:r>
              <a:rPr lang="th-TH" altLang="zh-CN" dirty="0"/>
              <a:t>หรือ </a:t>
            </a:r>
            <a:r>
              <a:rPr lang="en-US" altLang="zh-CN" dirty="0" err="1"/>
              <a:t>qr</a:t>
            </a:r>
            <a:r>
              <a:rPr lang="en-US" altLang="zh-CN" dirty="0"/>
              <a:t> code </a:t>
            </a:r>
            <a:r>
              <a:rPr lang="th-TH" altLang="zh-CN" dirty="0"/>
              <a:t>ที่แสดงไว้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81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272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เมื่อดาวน์โหลดแบบฟอร์มมาเรียบร้อยจะปรากฏข้อมูลเบื้องต้นของผู้รับใบอนุญาต ได้แก่ ชื่อ เลขที่ใบอนุญาต และบริการที่ได้รับอนุญาตไว้เรียบร้อยแล้ว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ผู้รับใบอนุญาตกรอกข้อมูลในข้อ 2 – 6 ให้ครบถ้วน ในส่วนที่ผู้รับใบอนุญาตมีการใช้งาน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เมื่อกรอกข้อมูลครบถ้วนแล้ว ให้ผู้มีอำนาจลงนามพร้อมประทับตราบริษัท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ข้อ 2. ทำเครื่องหมาย / หากเปิดให้บริการแล้ว พร้อมระบุวันที่เปิดและจำนวนผู้ใช้บริการ</a:t>
            </a:r>
          </a:p>
          <a:p>
            <a:pPr marL="298420" indent="-298420">
              <a:buFont typeface="Arial" panose="020B0604020202020204" pitchFamily="34" charset="0"/>
              <a:buChar char="•"/>
            </a:pPr>
            <a:r>
              <a:rPr lang="th-TH" altLang="zh-CN" dirty="0"/>
              <a:t>ข้อ 3. ข้อมูลด้านการให้บริการ ให้เลือกกรอกในส่วนที่ผู้รับใบอนุญาตมีการเช่า /ซื้อ/ และระบุทรัพยากรโทรคมนาคมที่ใช้งานเพื่อนำมาให้บริการตามที่ได้รับใบอนุญาตเท่านั้น</a:t>
            </a:r>
          </a:p>
          <a:p>
            <a:r>
              <a:rPr lang="th-TH" altLang="zh-CN" dirty="0"/>
              <a:t>ข้อ 4 ข้อมูลการประกอบกิจการ</a:t>
            </a:r>
          </a:p>
          <a:p>
            <a:r>
              <a:rPr lang="th-TH" altLang="zh-CN" dirty="0"/>
              <a:t>4.1 ฐานะและผลดำเนินการด้านการเงินในการให้บริการโทรคมนาคมในปีที่ผ่านมา</a:t>
            </a:r>
          </a:p>
          <a:p>
            <a:r>
              <a:rPr lang="th-TH" altLang="zh-CN" dirty="0"/>
              <a:t>ระบุรายได้ /รายจ่ายจากการประกอบกิจการโทรคมนาคมตามแบบใบอนุญาต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zh-CN" dirty="0"/>
              <a:t>ระบุผลประกอบการ กำไร/ขาดทุน จากการประกอบกิจการโทรคมนาคม โดยนำรายได้ข้อ 1) หักรายจ่ายข้อ 2)</a:t>
            </a:r>
          </a:p>
          <a:p>
            <a:r>
              <a:rPr lang="th-TH" altLang="zh-CN" dirty="0"/>
              <a:t>4.2 รายละเอียดการลงทุน/การดำเนินการ ในการให้บริการโทรคมนาคมปีที่ผ่านมา (ถ้ามี)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zh-CN" dirty="0"/>
              <a:t>ระบุการลงทุนเกี่ยวกับอุปกรณ์หรือการเตรียมการ / การเช่าใช้โครงข่ายต่างๆเพื่อให้บริการที่ได้รับอนุญาต ว่ามีการลงทุนเป็นจำนวนเงินเท่าไหร่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zh-CN" dirty="0"/>
              <a:t>ระบุจำนวนการจ้างงาน ว่ามีการจ้างงานเพื่อดำเนินการเกี่ยวกับการให้บริการโทรคมนาคมจำนวนกี่คน</a:t>
            </a:r>
          </a:p>
          <a:p>
            <a:r>
              <a:rPr lang="th-TH" altLang="zh-CN" dirty="0"/>
              <a:t>ข้อ 5 ระบุปัญหาและอุปสรรคในการดำเนินการ ถ้ามี </a:t>
            </a:r>
          </a:p>
          <a:p>
            <a:r>
              <a:rPr lang="th-TH" altLang="zh-CN" dirty="0"/>
              <a:t>ข้อ 6 ข้อมูลสำหรับการติดต่อประสานงาน จัดส่งเข้ามาพร้อมเอกสารประกอบการชำระค่าธรรมเนียมอื่นๆ</a:t>
            </a:r>
            <a:endParaRPr lang="zh-CN" altLang="en-US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89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04503-E2B5-4044-A21A-2B3A70A44B67}" type="datetime1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288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F841-612C-4F2C-944D-5ACD60C697B9}" type="datetime1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05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5.gif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5.gif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5.gif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D5A21F5-E842-16CD-463B-A87E92617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1</a:t>
            </a:fld>
            <a:endParaRPr lang="zh-CN" alt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5A2F493-7D55-081B-7FD4-4121747DA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" y="0"/>
            <a:ext cx="12851212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58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0B4ECD-197C-4EC4-B681-B74CB1ED4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" y="0"/>
            <a:ext cx="12851212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5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F6203C23-118F-0150-559C-E082F3F5F233}"/>
              </a:ext>
            </a:extLst>
          </p:cNvPr>
          <p:cNvGrpSpPr/>
          <p:nvPr/>
        </p:nvGrpSpPr>
        <p:grpSpPr>
          <a:xfrm>
            <a:off x="0" y="15925"/>
            <a:ext cx="12858750" cy="7008778"/>
            <a:chOff x="0" y="15925"/>
            <a:chExt cx="12858750" cy="7008778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33CA68A4-1A0D-30FC-A1D2-E7C455356877}"/>
                </a:ext>
              </a:extLst>
            </p:cNvPr>
            <p:cNvGrpSpPr/>
            <p:nvPr/>
          </p:nvGrpSpPr>
          <p:grpSpPr>
            <a:xfrm>
              <a:off x="4125119" y="2248173"/>
              <a:ext cx="8568952" cy="4491091"/>
              <a:chOff x="3981103" y="2437602"/>
              <a:chExt cx="8408817" cy="4299070"/>
            </a:xfrm>
          </p:grpSpPr>
          <p:pic>
            <p:nvPicPr>
              <p:cNvPr id="12" name="รูปภาพ 11">
                <a:extLst>
                  <a:ext uri="{FF2B5EF4-FFF2-40B4-BE49-F238E27FC236}">
                    <a16:creationId xmlns:a16="http://schemas.microsoft.com/office/drawing/2014/main" id="{E0AA8FC5-983F-1A46-A823-EBDE27EC44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390" t="14286"/>
              <a:stretch>
                <a:fillRect/>
              </a:stretch>
            </p:blipFill>
            <p:spPr>
              <a:xfrm>
                <a:off x="3981103" y="3040261"/>
                <a:ext cx="8408817" cy="3696411"/>
              </a:xfrm>
              <a:prstGeom prst="rect">
                <a:avLst/>
              </a:prstGeom>
            </p:spPr>
          </p:pic>
          <p:pic>
            <p:nvPicPr>
              <p:cNvPr id="14" name="รูปภาพ 13">
                <a:extLst>
                  <a:ext uri="{FF2B5EF4-FFF2-40B4-BE49-F238E27FC236}">
                    <a16:creationId xmlns:a16="http://schemas.microsoft.com/office/drawing/2014/main" id="{08884F73-A62B-5F54-6F1F-ACB7D6ACE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23409" b="88316"/>
              <a:stretch>
                <a:fillRect/>
              </a:stretch>
            </p:blipFill>
            <p:spPr>
              <a:xfrm>
                <a:off x="3981103" y="2437602"/>
                <a:ext cx="8408817" cy="602659"/>
              </a:xfrm>
              <a:prstGeom prst="rect">
                <a:avLst/>
              </a:prstGeom>
            </p:spPr>
          </p:pic>
        </p:grpSp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id="{4CE8AB99-3829-3FCB-71E0-EC4A27E6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940" y="2032149"/>
              <a:ext cx="3744416" cy="4992554"/>
            </a:xfrm>
            <a:prstGeom prst="rect">
              <a:avLst/>
            </a:prstGeom>
          </p:spPr>
        </p:pic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D5C2BA84-16B8-BCFB-B168-E00E37923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8351" b="26685"/>
            <a:stretch>
              <a:fillRect/>
            </a:stretch>
          </p:blipFill>
          <p:spPr>
            <a:xfrm>
              <a:off x="0" y="15925"/>
              <a:ext cx="12858750" cy="1944216"/>
            </a:xfrm>
            <a:prstGeom prst="rect">
              <a:avLst/>
            </a:prstGeom>
          </p:spPr>
        </p:pic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3FF11CCE-9024-5F9A-9A44-42E8354E3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5777" t="43529" r="2848" b="48273"/>
            <a:stretch>
              <a:fillRect/>
            </a:stretch>
          </p:blipFill>
          <p:spPr>
            <a:xfrm>
              <a:off x="8904374" y="1933980"/>
              <a:ext cx="3917179" cy="576064"/>
            </a:xfrm>
            <a:prstGeom prst="rect">
              <a:avLst/>
            </a:prstGeom>
          </p:spPr>
        </p:pic>
        <p:sp>
          <p:nvSpPr>
            <p:cNvPr id="24" name="สี่เหลี่ยมผืนผ้า: มุมมน 23">
              <a:extLst>
                <a:ext uri="{FF2B5EF4-FFF2-40B4-BE49-F238E27FC236}">
                  <a16:creationId xmlns:a16="http://schemas.microsoft.com/office/drawing/2014/main" id="{74373198-87AA-72BB-C5F4-45227675CAA9}"/>
                </a:ext>
              </a:extLst>
            </p:cNvPr>
            <p:cNvSpPr/>
            <p:nvPr/>
          </p:nvSpPr>
          <p:spPr>
            <a:xfrm>
              <a:off x="9381703" y="5056485"/>
              <a:ext cx="792088" cy="216024"/>
            </a:xfrm>
            <a:prstGeom prst="roundRect">
              <a:avLst/>
            </a:prstGeom>
            <a:noFill/>
            <a:ln w="38100">
              <a:solidFill>
                <a:srgbClr val="99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5" name="Picture 19">
              <a:extLst>
                <a:ext uri="{FF2B5EF4-FFF2-40B4-BE49-F238E27FC236}">
                  <a16:creationId xmlns:a16="http://schemas.microsoft.com/office/drawing/2014/main" id="{0FE2CF1A-E923-19A4-48E4-154B459BD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0800000">
              <a:off x="10346553" y="4984477"/>
              <a:ext cx="429803" cy="296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1990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8265E-8041-BA08-6795-66337AC76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BB758570-6D2F-FF47-7A61-BB4FC53D09FE}"/>
              </a:ext>
            </a:extLst>
          </p:cNvPr>
          <p:cNvGrpSpPr/>
          <p:nvPr/>
        </p:nvGrpSpPr>
        <p:grpSpPr>
          <a:xfrm>
            <a:off x="0" y="15925"/>
            <a:ext cx="12858750" cy="6912768"/>
            <a:chOff x="0" y="15925"/>
            <a:chExt cx="12858750" cy="6912768"/>
          </a:xfrm>
        </p:grpSpPr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B7B47D1A-8794-50C1-9030-E1995547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8351" b="26685"/>
            <a:stretch>
              <a:fillRect/>
            </a:stretch>
          </p:blipFill>
          <p:spPr>
            <a:xfrm>
              <a:off x="0" y="15925"/>
              <a:ext cx="12858750" cy="1944216"/>
            </a:xfrm>
            <a:prstGeom prst="rect">
              <a:avLst/>
            </a:prstGeom>
          </p:spPr>
        </p:pic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9ABB1035-679B-05C1-5B58-6076635D1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687" y="2248173"/>
              <a:ext cx="3709330" cy="4680520"/>
            </a:xfrm>
            <a:prstGeom prst="rect">
              <a:avLst/>
            </a:prstGeom>
          </p:spPr>
        </p:pic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0F4C37E9-D190-BDAF-A6AB-9520D663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3704"/>
            <a:stretch>
              <a:fillRect/>
            </a:stretch>
          </p:blipFill>
          <p:spPr>
            <a:xfrm>
              <a:off x="4060209" y="2608213"/>
              <a:ext cx="8561854" cy="3960440"/>
            </a:xfrm>
            <a:prstGeom prst="rect">
              <a:avLst/>
            </a:prstGeom>
          </p:spPr>
        </p:pic>
        <p:pic>
          <p:nvPicPr>
            <p:cNvPr id="10" name="Picture 19">
              <a:extLst>
                <a:ext uri="{FF2B5EF4-FFF2-40B4-BE49-F238E27FC236}">
                  <a16:creationId xmlns:a16="http://schemas.microsoft.com/office/drawing/2014/main" id="{92D7B918-6C1F-6370-FE8A-5E3A1594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0800000">
              <a:off x="9381703" y="3040261"/>
              <a:ext cx="429803" cy="296766"/>
            </a:xfrm>
            <a:prstGeom prst="rect">
              <a:avLst/>
            </a:prstGeom>
          </p:spPr>
        </p:pic>
        <p:pic>
          <p:nvPicPr>
            <p:cNvPr id="11" name="Picture 19">
              <a:extLst>
                <a:ext uri="{FF2B5EF4-FFF2-40B4-BE49-F238E27FC236}">
                  <a16:creationId xmlns:a16="http://schemas.microsoft.com/office/drawing/2014/main" id="{DDA76369-781D-A92B-336A-067A85EB0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0800000">
              <a:off x="8805639" y="3363695"/>
              <a:ext cx="429803" cy="296766"/>
            </a:xfrm>
            <a:prstGeom prst="rect">
              <a:avLst/>
            </a:prstGeom>
          </p:spPr>
        </p:pic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id="{59AC22C6-5BA9-9844-16F0-F5D460857D77}"/>
                </a:ext>
              </a:extLst>
            </p:cNvPr>
            <p:cNvGrpSpPr/>
            <p:nvPr/>
          </p:nvGrpSpPr>
          <p:grpSpPr>
            <a:xfrm>
              <a:off x="9885807" y="2949089"/>
              <a:ext cx="432000" cy="523220"/>
              <a:chOff x="2540943" y="2811418"/>
              <a:chExt cx="432000" cy="523220"/>
            </a:xfrm>
          </p:grpSpPr>
          <p:sp>
            <p:nvSpPr>
              <p:cNvPr id="16" name="Flowchart: Connector 4">
                <a:extLst>
                  <a:ext uri="{FF2B5EF4-FFF2-40B4-BE49-F238E27FC236}">
                    <a16:creationId xmlns:a16="http://schemas.microsoft.com/office/drawing/2014/main" id="{02399896-4DEF-9046-9E7E-46A02AA1B0AE}"/>
                  </a:ext>
                </a:extLst>
              </p:cNvPr>
              <p:cNvSpPr/>
              <p:nvPr/>
            </p:nvSpPr>
            <p:spPr>
              <a:xfrm>
                <a:off x="2540943" y="2846849"/>
                <a:ext cx="432000" cy="432000"/>
              </a:xfrm>
              <a:prstGeom prst="flowChartConnector">
                <a:avLst/>
              </a:prstGeom>
              <a:solidFill>
                <a:srgbClr val="990000"/>
              </a:solidFill>
              <a:ln>
                <a:solidFill>
                  <a:srgbClr val="9537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TextBox 49">
                <a:extLst>
                  <a:ext uri="{FF2B5EF4-FFF2-40B4-BE49-F238E27FC236}">
                    <a16:creationId xmlns:a16="http://schemas.microsoft.com/office/drawing/2014/main" id="{7480AABA-68AC-70D0-9720-D3F4A14BA65C}"/>
                  </a:ext>
                </a:extLst>
              </p:cNvPr>
              <p:cNvSpPr txBox="1"/>
              <p:nvPr/>
            </p:nvSpPr>
            <p:spPr>
              <a:xfrm>
                <a:off x="2601942" y="2811418"/>
                <a:ext cx="36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</a:t>
                </a:r>
                <a:endParaRPr lang="th-TH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20" name="Group 10">
              <a:extLst>
                <a:ext uri="{FF2B5EF4-FFF2-40B4-BE49-F238E27FC236}">
                  <a16:creationId xmlns:a16="http://schemas.microsoft.com/office/drawing/2014/main" id="{244995E6-6F4D-DA99-F7FB-32DD9675501B}"/>
                </a:ext>
              </a:extLst>
            </p:cNvPr>
            <p:cNvGrpSpPr/>
            <p:nvPr/>
          </p:nvGrpSpPr>
          <p:grpSpPr>
            <a:xfrm>
              <a:off x="9312096" y="3338045"/>
              <a:ext cx="432000" cy="523220"/>
              <a:chOff x="2540943" y="2811418"/>
              <a:chExt cx="432000" cy="523220"/>
            </a:xfrm>
          </p:grpSpPr>
          <p:sp>
            <p:nvSpPr>
              <p:cNvPr id="22" name="Flowchart: Connector 4">
                <a:extLst>
                  <a:ext uri="{FF2B5EF4-FFF2-40B4-BE49-F238E27FC236}">
                    <a16:creationId xmlns:a16="http://schemas.microsoft.com/office/drawing/2014/main" id="{B7FEEC94-8C01-FC19-8B7E-C4603AC3E8BF}"/>
                  </a:ext>
                </a:extLst>
              </p:cNvPr>
              <p:cNvSpPr/>
              <p:nvPr/>
            </p:nvSpPr>
            <p:spPr>
              <a:xfrm>
                <a:off x="2540943" y="2846849"/>
                <a:ext cx="432000" cy="432000"/>
              </a:xfrm>
              <a:prstGeom prst="flowChartConnector">
                <a:avLst/>
              </a:prstGeom>
              <a:solidFill>
                <a:srgbClr val="990000"/>
              </a:solidFill>
              <a:ln>
                <a:solidFill>
                  <a:srgbClr val="9537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TextBox 49">
                <a:extLst>
                  <a:ext uri="{FF2B5EF4-FFF2-40B4-BE49-F238E27FC236}">
                    <a16:creationId xmlns:a16="http://schemas.microsoft.com/office/drawing/2014/main" id="{E474BEE4-90D5-6ED3-C40C-E1C9B6DEEC4B}"/>
                  </a:ext>
                </a:extLst>
              </p:cNvPr>
              <p:cNvSpPr txBox="1"/>
              <p:nvPr/>
            </p:nvSpPr>
            <p:spPr>
              <a:xfrm>
                <a:off x="2601942" y="2811418"/>
                <a:ext cx="36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</a:t>
                </a:r>
                <a:endParaRPr lang="th-TH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158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C54F1-6342-296F-7D1F-84412C9DF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4CCAC201-5C0A-8F0F-638A-52D49D624E7F}"/>
              </a:ext>
            </a:extLst>
          </p:cNvPr>
          <p:cNvGrpSpPr/>
          <p:nvPr/>
        </p:nvGrpSpPr>
        <p:grpSpPr>
          <a:xfrm>
            <a:off x="0" y="15925"/>
            <a:ext cx="12858750" cy="6858013"/>
            <a:chOff x="0" y="15925"/>
            <a:chExt cx="12858750" cy="6858013"/>
          </a:xfrm>
        </p:grpSpPr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8B018AEB-BCDC-0E4C-46B7-91E6CD292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8351" b="26685"/>
            <a:stretch>
              <a:fillRect/>
            </a:stretch>
          </p:blipFill>
          <p:spPr>
            <a:xfrm>
              <a:off x="0" y="15925"/>
              <a:ext cx="12858750" cy="1944216"/>
            </a:xfrm>
            <a:prstGeom prst="rect">
              <a:avLst/>
            </a:prstGeom>
          </p:spPr>
        </p:pic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0E029F54-464B-3D35-A33F-04E5472F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575" y="2248171"/>
              <a:ext cx="4104456" cy="4625767"/>
            </a:xfrm>
            <a:prstGeom prst="rect">
              <a:avLst/>
            </a:prstGeom>
          </p:spPr>
        </p:pic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9FC8FA3E-E687-5999-0FFF-FF616145D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9318" y="2556505"/>
              <a:ext cx="8195857" cy="4009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186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E97E1-32F6-2A7C-DAAA-E5CAC01E8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969165EC-2C6A-98DD-DB5A-425F0A3C18E0}"/>
              </a:ext>
            </a:extLst>
          </p:cNvPr>
          <p:cNvGrpSpPr/>
          <p:nvPr/>
        </p:nvGrpSpPr>
        <p:grpSpPr>
          <a:xfrm>
            <a:off x="-1911" y="15925"/>
            <a:ext cx="12858750" cy="6840760"/>
            <a:chOff x="0" y="15925"/>
            <a:chExt cx="12858750" cy="6840760"/>
          </a:xfrm>
        </p:grpSpPr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7E49E14D-5B1E-D2E8-AEF7-E59315B4B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8351" b="26685"/>
            <a:stretch>
              <a:fillRect/>
            </a:stretch>
          </p:blipFill>
          <p:spPr>
            <a:xfrm>
              <a:off x="0" y="15925"/>
              <a:ext cx="12858750" cy="1944216"/>
            </a:xfrm>
            <a:prstGeom prst="rect">
              <a:avLst/>
            </a:prstGeom>
          </p:spPr>
        </p:pic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847C6B5-BD56-A9BF-DEDB-47703F0AF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687" y="2248173"/>
              <a:ext cx="4089146" cy="4608512"/>
            </a:xfrm>
            <a:prstGeom prst="rect">
              <a:avLst/>
            </a:prstGeom>
          </p:spPr>
        </p:pic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25E6653E-E07B-FB47-6DDE-F8A39220C434}"/>
                </a:ext>
              </a:extLst>
            </p:cNvPr>
            <p:cNvGrpSpPr/>
            <p:nvPr/>
          </p:nvGrpSpPr>
          <p:grpSpPr>
            <a:xfrm>
              <a:off x="4376691" y="2392188"/>
              <a:ext cx="8312455" cy="4132231"/>
              <a:chOff x="4376691" y="2392188"/>
              <a:chExt cx="8312455" cy="4132231"/>
            </a:xfrm>
          </p:grpSpPr>
          <p:grpSp>
            <p:nvGrpSpPr>
              <p:cNvPr id="12" name="กลุ่ม 11">
                <a:extLst>
                  <a:ext uri="{FF2B5EF4-FFF2-40B4-BE49-F238E27FC236}">
                    <a16:creationId xmlns:a16="http://schemas.microsoft.com/office/drawing/2014/main" id="{BB9E6FD1-ABE4-983F-F50A-13D1F770A994}"/>
                  </a:ext>
                </a:extLst>
              </p:cNvPr>
              <p:cNvGrpSpPr/>
              <p:nvPr/>
            </p:nvGrpSpPr>
            <p:grpSpPr>
              <a:xfrm>
                <a:off x="4376691" y="2392188"/>
                <a:ext cx="8312455" cy="4132231"/>
                <a:chOff x="4376691" y="2486312"/>
                <a:chExt cx="8312455" cy="4132231"/>
              </a:xfrm>
            </p:grpSpPr>
            <p:pic>
              <p:nvPicPr>
                <p:cNvPr id="9" name="รูปภาพ 8">
                  <a:extLst>
                    <a:ext uri="{FF2B5EF4-FFF2-40B4-BE49-F238E27FC236}">
                      <a16:creationId xmlns:a16="http://schemas.microsoft.com/office/drawing/2014/main" id="{E5AD3B32-9647-CB4E-0B26-4C0AB03AAE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76691" y="2486312"/>
                  <a:ext cx="8312455" cy="4132231"/>
                </a:xfrm>
                <a:prstGeom prst="rect">
                  <a:avLst/>
                </a:prstGeom>
              </p:spPr>
            </p:pic>
            <p:pic>
              <p:nvPicPr>
                <p:cNvPr id="10" name="Picture 19">
                  <a:extLst>
                    <a:ext uri="{FF2B5EF4-FFF2-40B4-BE49-F238E27FC236}">
                      <a16:creationId xmlns:a16="http://schemas.microsoft.com/office/drawing/2014/main" id="{BEDF8C90-4E3E-FA7D-641B-0335CFA270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>
                <a:xfrm rot="10800000">
                  <a:off x="11253911" y="4255662"/>
                  <a:ext cx="429803" cy="296766"/>
                </a:xfrm>
                <a:prstGeom prst="rect">
                  <a:avLst/>
                </a:prstGeom>
              </p:spPr>
            </p:pic>
            <p:pic>
              <p:nvPicPr>
                <p:cNvPr id="11" name="Picture 19">
                  <a:extLst>
                    <a:ext uri="{FF2B5EF4-FFF2-40B4-BE49-F238E27FC236}">
                      <a16:creationId xmlns:a16="http://schemas.microsoft.com/office/drawing/2014/main" id="{4142CCFF-292C-185C-23D1-62C8E6C6E3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>
                <a:xfrm rot="10800000">
                  <a:off x="10605839" y="4781834"/>
                  <a:ext cx="429803" cy="296766"/>
                </a:xfrm>
                <a:prstGeom prst="rect">
                  <a:avLst/>
                </a:prstGeom>
              </p:spPr>
            </p:pic>
            <p:grpSp>
              <p:nvGrpSpPr>
                <p:cNvPr id="13" name="Group 10">
                  <a:extLst>
                    <a:ext uri="{FF2B5EF4-FFF2-40B4-BE49-F238E27FC236}">
                      <a16:creationId xmlns:a16="http://schemas.microsoft.com/office/drawing/2014/main" id="{5F9923D7-0B2E-D486-A0A8-851CEFA54698}"/>
                    </a:ext>
                  </a:extLst>
                </p:cNvPr>
                <p:cNvGrpSpPr/>
                <p:nvPr/>
              </p:nvGrpSpPr>
              <p:grpSpPr>
                <a:xfrm>
                  <a:off x="11754430" y="4182390"/>
                  <a:ext cx="432000" cy="523220"/>
                  <a:chOff x="2540943" y="2811418"/>
                  <a:chExt cx="432000" cy="523220"/>
                </a:xfrm>
              </p:grpSpPr>
              <p:sp>
                <p:nvSpPr>
                  <p:cNvPr id="16" name="Flowchart: Connector 4">
                    <a:extLst>
                      <a:ext uri="{FF2B5EF4-FFF2-40B4-BE49-F238E27FC236}">
                        <a16:creationId xmlns:a16="http://schemas.microsoft.com/office/drawing/2014/main" id="{34E2F4E2-8104-392D-C6F5-964D4DF625AD}"/>
                      </a:ext>
                    </a:extLst>
                  </p:cNvPr>
                  <p:cNvSpPr/>
                  <p:nvPr/>
                </p:nvSpPr>
                <p:spPr>
                  <a:xfrm>
                    <a:off x="2540943" y="2846849"/>
                    <a:ext cx="432000" cy="432000"/>
                  </a:xfrm>
                  <a:prstGeom prst="flowChartConnector">
                    <a:avLst/>
                  </a:prstGeom>
                  <a:solidFill>
                    <a:srgbClr val="990000"/>
                  </a:solidFill>
                  <a:ln>
                    <a:solidFill>
                      <a:srgbClr val="9537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7" name="TextBox 49">
                    <a:extLst>
                      <a:ext uri="{FF2B5EF4-FFF2-40B4-BE49-F238E27FC236}">
                        <a16:creationId xmlns:a16="http://schemas.microsoft.com/office/drawing/2014/main" id="{4A48FDC1-94EF-0786-79D7-09D483F6B8F8}"/>
                      </a:ext>
                    </a:extLst>
                  </p:cNvPr>
                  <p:cNvSpPr txBox="1"/>
                  <p:nvPr/>
                </p:nvSpPr>
                <p:spPr>
                  <a:xfrm>
                    <a:off x="2601942" y="2811418"/>
                    <a:ext cx="3600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1</a:t>
                    </a:r>
                    <a:endParaRPr lang="th-TH" sz="28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  <p:grpSp>
              <p:nvGrpSpPr>
                <p:cNvPr id="20" name="Group 10">
                  <a:extLst>
                    <a:ext uri="{FF2B5EF4-FFF2-40B4-BE49-F238E27FC236}">
                      <a16:creationId xmlns:a16="http://schemas.microsoft.com/office/drawing/2014/main" id="{9AD8A228-57B3-198E-DE58-DFB59E552C64}"/>
                    </a:ext>
                  </a:extLst>
                </p:cNvPr>
                <p:cNvGrpSpPr/>
                <p:nvPr/>
              </p:nvGrpSpPr>
              <p:grpSpPr>
                <a:xfrm>
                  <a:off x="11096395" y="4649821"/>
                  <a:ext cx="432000" cy="523220"/>
                  <a:chOff x="2540943" y="2811418"/>
                  <a:chExt cx="432000" cy="523220"/>
                </a:xfrm>
              </p:grpSpPr>
              <p:sp>
                <p:nvSpPr>
                  <p:cNvPr id="22" name="Flowchart: Connector 4">
                    <a:extLst>
                      <a:ext uri="{FF2B5EF4-FFF2-40B4-BE49-F238E27FC236}">
                        <a16:creationId xmlns:a16="http://schemas.microsoft.com/office/drawing/2014/main" id="{3B42D1E7-FCAD-4410-820C-C37359C6E72E}"/>
                      </a:ext>
                    </a:extLst>
                  </p:cNvPr>
                  <p:cNvSpPr/>
                  <p:nvPr/>
                </p:nvSpPr>
                <p:spPr>
                  <a:xfrm>
                    <a:off x="2540943" y="2846849"/>
                    <a:ext cx="432000" cy="432000"/>
                  </a:xfrm>
                  <a:prstGeom prst="flowChartConnector">
                    <a:avLst/>
                  </a:prstGeom>
                  <a:solidFill>
                    <a:srgbClr val="990000"/>
                  </a:solidFill>
                  <a:ln>
                    <a:solidFill>
                      <a:srgbClr val="9537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7" name="TextBox 49">
                    <a:extLst>
                      <a:ext uri="{FF2B5EF4-FFF2-40B4-BE49-F238E27FC236}">
                        <a16:creationId xmlns:a16="http://schemas.microsoft.com/office/drawing/2014/main" id="{4F0CF461-B848-62F8-29EA-A1D1472CC86E}"/>
                      </a:ext>
                    </a:extLst>
                  </p:cNvPr>
                  <p:cNvSpPr txBox="1"/>
                  <p:nvPr/>
                </p:nvSpPr>
                <p:spPr>
                  <a:xfrm>
                    <a:off x="2601942" y="2811418"/>
                    <a:ext cx="3600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2</a:t>
                    </a:r>
                    <a:endParaRPr lang="th-TH" sz="28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  <p:sp>
            <p:nvSpPr>
              <p:cNvPr id="14" name="สี่เหลี่ยมผืนผ้า: มุมมน 13">
                <a:extLst>
                  <a:ext uri="{FF2B5EF4-FFF2-40B4-BE49-F238E27FC236}">
                    <a16:creationId xmlns:a16="http://schemas.microsoft.com/office/drawing/2014/main" id="{0D0946AC-5E58-2BE7-810B-0DACAC4A4E29}"/>
                  </a:ext>
                </a:extLst>
              </p:cNvPr>
              <p:cNvSpPr/>
              <p:nvPr/>
            </p:nvSpPr>
            <p:spPr>
              <a:xfrm>
                <a:off x="9336044" y="4088266"/>
                <a:ext cx="1821350" cy="523220"/>
              </a:xfrm>
              <a:prstGeom prst="roundRect">
                <a:avLst/>
              </a:prstGeom>
              <a:noFill/>
              <a:ln w="38100"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" name="สี่เหลี่ยมผืนผ้า: มุมมน 14">
                <a:extLst>
                  <a:ext uri="{FF2B5EF4-FFF2-40B4-BE49-F238E27FC236}">
                    <a16:creationId xmlns:a16="http://schemas.microsoft.com/office/drawing/2014/main" id="{CD6E0DE9-59FF-6A03-AB45-D68D8D209217}"/>
                  </a:ext>
                </a:extLst>
              </p:cNvPr>
              <p:cNvSpPr/>
              <p:nvPr/>
            </p:nvSpPr>
            <p:spPr>
              <a:xfrm>
                <a:off x="9885759" y="4694831"/>
                <a:ext cx="665071" cy="217638"/>
              </a:xfrm>
              <a:prstGeom prst="roundRect">
                <a:avLst/>
              </a:prstGeom>
              <a:noFill/>
              <a:ln w="38100"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342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80476-5C13-D519-136F-B8689412D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46BA42AD-FCB1-CB00-E165-9A8354D257E0}"/>
              </a:ext>
            </a:extLst>
          </p:cNvPr>
          <p:cNvGrpSpPr/>
          <p:nvPr/>
        </p:nvGrpSpPr>
        <p:grpSpPr>
          <a:xfrm>
            <a:off x="-1911" y="15925"/>
            <a:ext cx="12858750" cy="7200800"/>
            <a:chOff x="-1911" y="15925"/>
            <a:chExt cx="12858750" cy="7200800"/>
          </a:xfrm>
        </p:grpSpPr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16B52911-18B5-9F30-8F83-363AF96C1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8351" b="26685"/>
            <a:stretch>
              <a:fillRect/>
            </a:stretch>
          </p:blipFill>
          <p:spPr>
            <a:xfrm>
              <a:off x="-1911" y="15925"/>
              <a:ext cx="12858750" cy="1944216"/>
            </a:xfrm>
            <a:prstGeom prst="rect">
              <a:avLst/>
            </a:prstGeom>
          </p:spPr>
        </p:pic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9388F3AD-52EA-F1E6-B2D3-8B031DFC7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07" y="1927720"/>
              <a:ext cx="3526004" cy="5289005"/>
            </a:xfrm>
            <a:prstGeom prst="rect">
              <a:avLst/>
            </a:prstGeom>
          </p:spPr>
        </p:pic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2743722A-8BDC-3800-1A12-D07E06D83911}"/>
                </a:ext>
              </a:extLst>
            </p:cNvPr>
            <p:cNvGrpSpPr/>
            <p:nvPr/>
          </p:nvGrpSpPr>
          <p:grpSpPr>
            <a:xfrm>
              <a:off x="4053111" y="2235477"/>
              <a:ext cx="8714648" cy="3685104"/>
              <a:chOff x="4113979" y="2235477"/>
              <a:chExt cx="8714648" cy="3685104"/>
            </a:xfrm>
          </p:grpSpPr>
          <p:pic>
            <p:nvPicPr>
              <p:cNvPr id="6" name="รูปภาพ 5">
                <a:extLst>
                  <a:ext uri="{FF2B5EF4-FFF2-40B4-BE49-F238E27FC236}">
                    <a16:creationId xmlns:a16="http://schemas.microsoft.com/office/drawing/2014/main" id="{7F47291E-CCC0-AE88-845A-772440ECB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4247" t="15005"/>
              <a:stretch>
                <a:fillRect/>
              </a:stretch>
            </p:blipFill>
            <p:spPr>
              <a:xfrm>
                <a:off x="4113979" y="2608213"/>
                <a:ext cx="8714648" cy="3312368"/>
              </a:xfrm>
              <a:prstGeom prst="rect">
                <a:avLst/>
              </a:prstGeom>
            </p:spPr>
          </p:pic>
          <p:pic>
            <p:nvPicPr>
              <p:cNvPr id="10" name="Picture 19">
                <a:extLst>
                  <a:ext uri="{FF2B5EF4-FFF2-40B4-BE49-F238E27FC236}">
                    <a16:creationId xmlns:a16="http://schemas.microsoft.com/office/drawing/2014/main" id="{E4617695-DF36-21A4-AB98-13581FE9A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 rot="10800000">
                <a:off x="10893871" y="4423528"/>
                <a:ext cx="429803" cy="296766"/>
              </a:xfrm>
              <a:prstGeom prst="rect">
                <a:avLst/>
              </a:prstGeom>
            </p:spPr>
          </p:pic>
          <p:pic>
            <p:nvPicPr>
              <p:cNvPr id="11" name="Picture 19">
                <a:extLst>
                  <a:ext uri="{FF2B5EF4-FFF2-40B4-BE49-F238E27FC236}">
                    <a16:creationId xmlns:a16="http://schemas.microsoft.com/office/drawing/2014/main" id="{707BB09D-CE26-D9AD-79BA-A4236D2E8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 rot="10800000">
                <a:off x="10248044" y="4984477"/>
                <a:ext cx="429803" cy="296766"/>
              </a:xfrm>
              <a:prstGeom prst="rect">
                <a:avLst/>
              </a:prstGeom>
            </p:spPr>
          </p:pic>
          <p:grpSp>
            <p:nvGrpSpPr>
              <p:cNvPr id="13" name="Group 10">
                <a:extLst>
                  <a:ext uri="{FF2B5EF4-FFF2-40B4-BE49-F238E27FC236}">
                    <a16:creationId xmlns:a16="http://schemas.microsoft.com/office/drawing/2014/main" id="{F1B5CF8E-B14E-2565-FCCD-E7A84E792FE8}"/>
                  </a:ext>
                </a:extLst>
              </p:cNvPr>
              <p:cNvGrpSpPr/>
              <p:nvPr/>
            </p:nvGrpSpPr>
            <p:grpSpPr>
              <a:xfrm>
                <a:off x="11397927" y="4264397"/>
                <a:ext cx="432000" cy="539439"/>
                <a:chOff x="2540943" y="2739410"/>
                <a:chExt cx="432000" cy="539439"/>
              </a:xfrm>
            </p:grpSpPr>
            <p:sp>
              <p:nvSpPr>
                <p:cNvPr id="16" name="Flowchart: Connector 4">
                  <a:extLst>
                    <a:ext uri="{FF2B5EF4-FFF2-40B4-BE49-F238E27FC236}">
                      <a16:creationId xmlns:a16="http://schemas.microsoft.com/office/drawing/2014/main" id="{84AC2D3C-FDBE-3DA3-6842-60481D62C2D7}"/>
                    </a:ext>
                  </a:extLst>
                </p:cNvPr>
                <p:cNvSpPr/>
                <p:nvPr/>
              </p:nvSpPr>
              <p:spPr>
                <a:xfrm>
                  <a:off x="2540943" y="2846849"/>
                  <a:ext cx="432000" cy="432000"/>
                </a:xfrm>
                <a:prstGeom prst="flowChartConnector">
                  <a:avLst/>
                </a:prstGeom>
                <a:solidFill>
                  <a:srgbClr val="990000"/>
                </a:solidFill>
                <a:ln>
                  <a:solidFill>
                    <a:srgbClr val="95373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7" name="TextBox 49">
                  <a:extLst>
                    <a:ext uri="{FF2B5EF4-FFF2-40B4-BE49-F238E27FC236}">
                      <a16:creationId xmlns:a16="http://schemas.microsoft.com/office/drawing/2014/main" id="{C8561DCB-4066-BF37-3E3C-52C1F85A23F1}"/>
                    </a:ext>
                  </a:extLst>
                </p:cNvPr>
                <p:cNvSpPr txBox="1"/>
                <p:nvPr/>
              </p:nvSpPr>
              <p:spPr>
                <a:xfrm>
                  <a:off x="2601942" y="2739410"/>
                  <a:ext cx="360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1</a:t>
                  </a:r>
                  <a:endParaRPr lang="th-TH" sz="28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20" name="Group 10">
                <a:extLst>
                  <a:ext uri="{FF2B5EF4-FFF2-40B4-BE49-F238E27FC236}">
                    <a16:creationId xmlns:a16="http://schemas.microsoft.com/office/drawing/2014/main" id="{C4F3CEAE-4761-5F28-3E37-D4FA3B10A971}"/>
                  </a:ext>
                </a:extLst>
              </p:cNvPr>
              <p:cNvGrpSpPr/>
              <p:nvPr/>
            </p:nvGrpSpPr>
            <p:grpSpPr>
              <a:xfrm>
                <a:off x="10749855" y="4840461"/>
                <a:ext cx="432000" cy="523220"/>
                <a:chOff x="2540943" y="2758574"/>
                <a:chExt cx="432000" cy="523220"/>
              </a:xfrm>
            </p:grpSpPr>
            <p:sp>
              <p:nvSpPr>
                <p:cNvPr id="22" name="Flowchart: Connector 4">
                  <a:extLst>
                    <a:ext uri="{FF2B5EF4-FFF2-40B4-BE49-F238E27FC236}">
                      <a16:creationId xmlns:a16="http://schemas.microsoft.com/office/drawing/2014/main" id="{697C2BAE-96FB-8C01-B967-B3AC0B3A2343}"/>
                    </a:ext>
                  </a:extLst>
                </p:cNvPr>
                <p:cNvSpPr/>
                <p:nvPr/>
              </p:nvSpPr>
              <p:spPr>
                <a:xfrm>
                  <a:off x="2540943" y="2846849"/>
                  <a:ext cx="432000" cy="432000"/>
                </a:xfrm>
                <a:prstGeom prst="flowChartConnector">
                  <a:avLst/>
                </a:prstGeom>
                <a:solidFill>
                  <a:srgbClr val="990000"/>
                </a:solidFill>
                <a:ln>
                  <a:solidFill>
                    <a:srgbClr val="95373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7" name="TextBox 49">
                  <a:extLst>
                    <a:ext uri="{FF2B5EF4-FFF2-40B4-BE49-F238E27FC236}">
                      <a16:creationId xmlns:a16="http://schemas.microsoft.com/office/drawing/2014/main" id="{934F01A3-08D6-1632-C67B-0902566F4F35}"/>
                    </a:ext>
                  </a:extLst>
                </p:cNvPr>
                <p:cNvSpPr txBox="1"/>
                <p:nvPr/>
              </p:nvSpPr>
              <p:spPr>
                <a:xfrm>
                  <a:off x="2601942" y="2758574"/>
                  <a:ext cx="360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2</a:t>
                  </a:r>
                  <a:endParaRPr lang="th-TH" sz="28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14" name="สี่เหลี่ยมผืนผ้า: มุมมน 13">
                <a:extLst>
                  <a:ext uri="{FF2B5EF4-FFF2-40B4-BE49-F238E27FC236}">
                    <a16:creationId xmlns:a16="http://schemas.microsoft.com/office/drawing/2014/main" id="{4D66BE82-6426-00CE-F8D2-84E4FA65484D}"/>
                  </a:ext>
                </a:extLst>
              </p:cNvPr>
              <p:cNvSpPr/>
              <p:nvPr/>
            </p:nvSpPr>
            <p:spPr>
              <a:xfrm>
                <a:off x="8517607" y="4120382"/>
                <a:ext cx="2321128" cy="755686"/>
              </a:xfrm>
              <a:prstGeom prst="roundRect">
                <a:avLst/>
              </a:prstGeom>
              <a:noFill/>
              <a:ln w="38100"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" name="สี่เหลี่ยมผืนผ้า: มุมมน 14">
                <a:extLst>
                  <a:ext uri="{FF2B5EF4-FFF2-40B4-BE49-F238E27FC236}">
                    <a16:creationId xmlns:a16="http://schemas.microsoft.com/office/drawing/2014/main" id="{DCF9B413-6DAC-79E8-100D-030838E3D44D}"/>
                  </a:ext>
                </a:extLst>
              </p:cNvPr>
              <p:cNvSpPr/>
              <p:nvPr/>
            </p:nvSpPr>
            <p:spPr>
              <a:xfrm>
                <a:off x="9237687" y="4943157"/>
                <a:ext cx="864096" cy="329352"/>
              </a:xfrm>
              <a:prstGeom prst="roundRect">
                <a:avLst/>
              </a:prstGeom>
              <a:noFill/>
              <a:ln w="38100"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24" name="รูปภาพ 23">
                <a:extLst>
                  <a:ext uri="{FF2B5EF4-FFF2-40B4-BE49-F238E27FC236}">
                    <a16:creationId xmlns:a16="http://schemas.microsoft.com/office/drawing/2014/main" id="{91BFC20D-BD4E-E656-B68E-AEAEB6D47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22585" b="86272"/>
              <a:stretch>
                <a:fillRect/>
              </a:stretch>
            </p:blipFill>
            <p:spPr>
              <a:xfrm>
                <a:off x="4113979" y="2235477"/>
                <a:ext cx="8436076" cy="573646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9A1201-4319-4B53-842E-9F20B0BCF3BA}"/>
              </a:ext>
            </a:extLst>
          </p:cNvPr>
          <p:cNvSpPr txBox="1"/>
          <p:nvPr/>
        </p:nvSpPr>
        <p:spPr>
          <a:xfrm>
            <a:off x="4197125" y="6352629"/>
            <a:ext cx="8292061" cy="646331"/>
          </a:xfrm>
          <a:prstGeom prst="rect">
            <a:avLst/>
          </a:prstGeom>
          <a:noFill/>
          <a:ln w="28575">
            <a:solidFill>
              <a:srgbClr val="95373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5373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***</a:t>
            </a:r>
            <a:r>
              <a:rPr lang="th-TH" b="1" dirty="0">
                <a:solidFill>
                  <a:srgbClr val="95373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รหัสผ่านใหม่ ต้องประกอบด้วย***</a:t>
            </a:r>
          </a:p>
          <a:p>
            <a:r>
              <a:rPr lang="th-TH" b="1" dirty="0">
                <a:solidFill>
                  <a:srgbClr val="95373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ต้องมีความยาว 8 – 20 ตัวอักษร ประกอบด้วยตัวอักษรพิมพ์เล็ก ตัวอักษรพิมพ์ใหญ่ และอักขระพิเศษอย่างน้อย 1 ตัว</a:t>
            </a: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B96BFD6B-639E-4A88-A184-A458A3C2E6AB}"/>
              </a:ext>
            </a:extLst>
          </p:cNvPr>
          <p:cNvSpPr/>
          <p:nvPr/>
        </p:nvSpPr>
        <p:spPr>
          <a:xfrm rot="665576">
            <a:off x="11902560" y="5918554"/>
            <a:ext cx="729742" cy="712941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7130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D2C6-0A93-4167-25B7-398BE1350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AEF4622F-36FC-DE3C-3754-C5647C8D8CEE}"/>
              </a:ext>
            </a:extLst>
          </p:cNvPr>
          <p:cNvGrpSpPr/>
          <p:nvPr/>
        </p:nvGrpSpPr>
        <p:grpSpPr>
          <a:xfrm>
            <a:off x="-1911" y="15925"/>
            <a:ext cx="12858750" cy="6747123"/>
            <a:chOff x="-1911" y="15925"/>
            <a:chExt cx="12858750" cy="6747123"/>
          </a:xfrm>
        </p:grpSpPr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32EE3190-B5D6-95C6-8FE5-6D2DDFCC3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8351" b="26685"/>
            <a:stretch>
              <a:fillRect/>
            </a:stretch>
          </p:blipFill>
          <p:spPr>
            <a:xfrm>
              <a:off x="-1911" y="15925"/>
              <a:ext cx="12858750" cy="1944216"/>
            </a:xfrm>
            <a:prstGeom prst="rect">
              <a:avLst/>
            </a:prstGeom>
          </p:spPr>
        </p:pic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4094D97F-7B20-B327-5E81-65C8346B1445}"/>
                </a:ext>
              </a:extLst>
            </p:cNvPr>
            <p:cNvGrpSpPr/>
            <p:nvPr/>
          </p:nvGrpSpPr>
          <p:grpSpPr>
            <a:xfrm>
              <a:off x="4010642" y="2443040"/>
              <a:ext cx="8755438" cy="3981597"/>
              <a:chOff x="4010641" y="2396725"/>
              <a:chExt cx="8796141" cy="4053605"/>
            </a:xfrm>
          </p:grpSpPr>
          <p:pic>
            <p:nvPicPr>
              <p:cNvPr id="9" name="รูปภาพ 8">
                <a:extLst>
                  <a:ext uri="{FF2B5EF4-FFF2-40B4-BE49-F238E27FC236}">
                    <a16:creationId xmlns:a16="http://schemas.microsoft.com/office/drawing/2014/main" id="{0D97A53B-DF33-47FA-5BE1-A1D7F78FA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b="2712"/>
              <a:stretch>
                <a:fillRect/>
              </a:stretch>
            </p:blipFill>
            <p:spPr>
              <a:xfrm>
                <a:off x="4010641" y="2396725"/>
                <a:ext cx="8796141" cy="4053605"/>
              </a:xfrm>
              <a:prstGeom prst="rect">
                <a:avLst/>
              </a:prstGeom>
            </p:spPr>
          </p:pic>
          <p:pic>
            <p:nvPicPr>
              <p:cNvPr id="10" name="Picture 19">
                <a:extLst>
                  <a:ext uri="{FF2B5EF4-FFF2-40B4-BE49-F238E27FC236}">
                    <a16:creationId xmlns:a16="http://schemas.microsoft.com/office/drawing/2014/main" id="{90CD629D-6BDA-6A5C-9AED-E6DDC1CE1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 rot="10800000">
                <a:off x="10059350" y="3217005"/>
                <a:ext cx="429803" cy="296766"/>
              </a:xfrm>
              <a:prstGeom prst="rect">
                <a:avLst/>
              </a:prstGeom>
            </p:spPr>
          </p:pic>
        </p:grpSp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1451586A-E5E8-6D2B-025F-0E8FCA60D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71" y="2084008"/>
              <a:ext cx="3917970" cy="4679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74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F04BB-B9D2-BBF3-192C-75DA949A7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ED5EFF92-F441-C59F-D705-6F0228272A3C}"/>
              </a:ext>
            </a:extLst>
          </p:cNvPr>
          <p:cNvGrpSpPr/>
          <p:nvPr/>
        </p:nvGrpSpPr>
        <p:grpSpPr>
          <a:xfrm>
            <a:off x="-1911" y="15925"/>
            <a:ext cx="12858750" cy="6912768"/>
            <a:chOff x="-1911" y="15925"/>
            <a:chExt cx="12858750" cy="6912768"/>
          </a:xfrm>
        </p:grpSpPr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24540F5F-123E-F0A2-5EAB-DF38784CA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8351" b="26685"/>
            <a:stretch>
              <a:fillRect/>
            </a:stretch>
          </p:blipFill>
          <p:spPr>
            <a:xfrm>
              <a:off x="-1911" y="15925"/>
              <a:ext cx="12858750" cy="1944216"/>
            </a:xfrm>
            <a:prstGeom prst="rect">
              <a:avLst/>
            </a:prstGeom>
          </p:spPr>
        </p:pic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id="{52AF26D2-5A6C-193F-E18E-BA8FF9B7F0AA}"/>
                </a:ext>
              </a:extLst>
            </p:cNvPr>
            <p:cNvGrpSpPr/>
            <p:nvPr/>
          </p:nvGrpSpPr>
          <p:grpSpPr>
            <a:xfrm>
              <a:off x="3909095" y="2127631"/>
              <a:ext cx="8712968" cy="4801062"/>
              <a:chOff x="3909095" y="2127631"/>
              <a:chExt cx="8712968" cy="4801062"/>
            </a:xfrm>
          </p:grpSpPr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A360FADB-1A34-739A-6379-7494DB0C3A0C}"/>
                  </a:ext>
                </a:extLst>
              </p:cNvPr>
              <p:cNvGrpSpPr/>
              <p:nvPr/>
            </p:nvGrpSpPr>
            <p:grpSpPr>
              <a:xfrm>
                <a:off x="3909095" y="2127631"/>
                <a:ext cx="8712968" cy="4801062"/>
                <a:chOff x="3837087" y="2044679"/>
                <a:chExt cx="8712968" cy="4801062"/>
              </a:xfrm>
            </p:grpSpPr>
            <p:pic>
              <p:nvPicPr>
                <p:cNvPr id="23" name="รูปภาพ 22">
                  <a:extLst>
                    <a:ext uri="{FF2B5EF4-FFF2-40B4-BE49-F238E27FC236}">
                      <a16:creationId xmlns:a16="http://schemas.microsoft.com/office/drawing/2014/main" id="{EEA8A01D-A58F-D92B-0312-7875616B0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13084" t="12129"/>
                <a:stretch>
                  <a:fillRect/>
                </a:stretch>
              </p:blipFill>
              <p:spPr>
                <a:xfrm>
                  <a:off x="3837087" y="2579079"/>
                  <a:ext cx="8712968" cy="4266662"/>
                </a:xfrm>
                <a:prstGeom prst="rect">
                  <a:avLst/>
                </a:prstGeom>
              </p:spPr>
            </p:pic>
            <p:pic>
              <p:nvPicPr>
                <p:cNvPr id="25" name="รูปภาพ 24">
                  <a:extLst>
                    <a:ext uri="{FF2B5EF4-FFF2-40B4-BE49-F238E27FC236}">
                      <a16:creationId xmlns:a16="http://schemas.microsoft.com/office/drawing/2014/main" id="{479FD529-79AB-F08C-53CF-205BD599D7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28295" b="88789"/>
                <a:stretch>
                  <a:fillRect/>
                </a:stretch>
              </p:blipFill>
              <p:spPr>
                <a:xfrm>
                  <a:off x="3837088" y="2044679"/>
                  <a:ext cx="8712967" cy="659829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19">
                <a:extLst>
                  <a:ext uri="{FF2B5EF4-FFF2-40B4-BE49-F238E27FC236}">
                    <a16:creationId xmlns:a16="http://schemas.microsoft.com/office/drawing/2014/main" id="{CB483F1F-53D3-541A-7FB0-0C2D51F43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 rot="10800000">
                <a:off x="10821863" y="4255662"/>
                <a:ext cx="429803" cy="296766"/>
              </a:xfrm>
              <a:prstGeom prst="rect">
                <a:avLst/>
              </a:prstGeom>
            </p:spPr>
          </p:pic>
          <p:pic>
            <p:nvPicPr>
              <p:cNvPr id="11" name="Picture 19">
                <a:extLst>
                  <a:ext uri="{FF2B5EF4-FFF2-40B4-BE49-F238E27FC236}">
                    <a16:creationId xmlns:a16="http://schemas.microsoft.com/office/drawing/2014/main" id="{2C9EEECF-6D6A-B27E-D0F7-3A32A451A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 rot="10800000">
                <a:off x="10029775" y="4768453"/>
                <a:ext cx="429803" cy="296766"/>
              </a:xfrm>
              <a:prstGeom prst="rect">
                <a:avLst/>
              </a:prstGeom>
            </p:spPr>
          </p:pic>
          <p:grpSp>
            <p:nvGrpSpPr>
              <p:cNvPr id="13" name="Group 10">
                <a:extLst>
                  <a:ext uri="{FF2B5EF4-FFF2-40B4-BE49-F238E27FC236}">
                    <a16:creationId xmlns:a16="http://schemas.microsoft.com/office/drawing/2014/main" id="{E9E2DF37-F434-51C0-A5AB-F758D21E54B5}"/>
                  </a:ext>
                </a:extLst>
              </p:cNvPr>
              <p:cNvGrpSpPr/>
              <p:nvPr/>
            </p:nvGrpSpPr>
            <p:grpSpPr>
              <a:xfrm>
                <a:off x="11325919" y="4173225"/>
                <a:ext cx="432000" cy="523220"/>
                <a:chOff x="2540943" y="2811418"/>
                <a:chExt cx="432000" cy="523220"/>
              </a:xfrm>
            </p:grpSpPr>
            <p:sp>
              <p:nvSpPr>
                <p:cNvPr id="16" name="Flowchart: Connector 4">
                  <a:extLst>
                    <a:ext uri="{FF2B5EF4-FFF2-40B4-BE49-F238E27FC236}">
                      <a16:creationId xmlns:a16="http://schemas.microsoft.com/office/drawing/2014/main" id="{78E16720-B011-C31E-768E-9CB1F21522F7}"/>
                    </a:ext>
                  </a:extLst>
                </p:cNvPr>
                <p:cNvSpPr/>
                <p:nvPr/>
              </p:nvSpPr>
              <p:spPr>
                <a:xfrm>
                  <a:off x="2540943" y="2846849"/>
                  <a:ext cx="432000" cy="432000"/>
                </a:xfrm>
                <a:prstGeom prst="flowChartConnector">
                  <a:avLst/>
                </a:prstGeom>
                <a:solidFill>
                  <a:srgbClr val="990000"/>
                </a:solidFill>
                <a:ln>
                  <a:solidFill>
                    <a:srgbClr val="95373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7" name="TextBox 49">
                  <a:extLst>
                    <a:ext uri="{FF2B5EF4-FFF2-40B4-BE49-F238E27FC236}">
                      <a16:creationId xmlns:a16="http://schemas.microsoft.com/office/drawing/2014/main" id="{55236BFD-F186-827F-41C3-3B938BD9DB71}"/>
                    </a:ext>
                  </a:extLst>
                </p:cNvPr>
                <p:cNvSpPr txBox="1"/>
                <p:nvPr/>
              </p:nvSpPr>
              <p:spPr>
                <a:xfrm>
                  <a:off x="2601942" y="2811418"/>
                  <a:ext cx="360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1</a:t>
                  </a:r>
                  <a:endParaRPr lang="th-TH" sz="28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20" name="Group 10">
                <a:extLst>
                  <a:ext uri="{FF2B5EF4-FFF2-40B4-BE49-F238E27FC236}">
                    <a16:creationId xmlns:a16="http://schemas.microsoft.com/office/drawing/2014/main" id="{A85D9385-F94E-1DCD-191B-2158A80203A9}"/>
                  </a:ext>
                </a:extLst>
              </p:cNvPr>
              <p:cNvGrpSpPr/>
              <p:nvPr/>
            </p:nvGrpSpPr>
            <p:grpSpPr>
              <a:xfrm>
                <a:off x="10533831" y="4677281"/>
                <a:ext cx="432000" cy="523220"/>
                <a:chOff x="2540943" y="2811418"/>
                <a:chExt cx="432000" cy="523220"/>
              </a:xfrm>
            </p:grpSpPr>
            <p:sp>
              <p:nvSpPr>
                <p:cNvPr id="22" name="Flowchart: Connector 4">
                  <a:extLst>
                    <a:ext uri="{FF2B5EF4-FFF2-40B4-BE49-F238E27FC236}">
                      <a16:creationId xmlns:a16="http://schemas.microsoft.com/office/drawing/2014/main" id="{08CBA057-3D08-4642-7A33-56557E87B746}"/>
                    </a:ext>
                  </a:extLst>
                </p:cNvPr>
                <p:cNvSpPr/>
                <p:nvPr/>
              </p:nvSpPr>
              <p:spPr>
                <a:xfrm>
                  <a:off x="2540943" y="2846849"/>
                  <a:ext cx="432000" cy="432000"/>
                </a:xfrm>
                <a:prstGeom prst="flowChartConnector">
                  <a:avLst/>
                </a:prstGeom>
                <a:solidFill>
                  <a:srgbClr val="990000"/>
                </a:solidFill>
                <a:ln>
                  <a:solidFill>
                    <a:srgbClr val="95373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7" name="TextBox 49">
                  <a:extLst>
                    <a:ext uri="{FF2B5EF4-FFF2-40B4-BE49-F238E27FC236}">
                      <a16:creationId xmlns:a16="http://schemas.microsoft.com/office/drawing/2014/main" id="{CD4F7F7D-1A5B-B4B6-05BB-CCE4FB7E3BED}"/>
                    </a:ext>
                  </a:extLst>
                </p:cNvPr>
                <p:cNvSpPr txBox="1"/>
                <p:nvPr/>
              </p:nvSpPr>
              <p:spPr>
                <a:xfrm>
                  <a:off x="2601942" y="2811418"/>
                  <a:ext cx="360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2</a:t>
                  </a:r>
                  <a:endParaRPr lang="th-TH" sz="28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14" name="สี่เหลี่ยมผืนผ้า: มุมมน 13">
                <a:extLst>
                  <a:ext uri="{FF2B5EF4-FFF2-40B4-BE49-F238E27FC236}">
                    <a16:creationId xmlns:a16="http://schemas.microsoft.com/office/drawing/2014/main" id="{FF3D8E6E-4542-A33F-1E5A-60C37E4C34E0}"/>
                  </a:ext>
                </a:extLst>
              </p:cNvPr>
              <p:cNvSpPr/>
              <p:nvPr/>
            </p:nvSpPr>
            <p:spPr>
              <a:xfrm>
                <a:off x="8501359" y="4048373"/>
                <a:ext cx="2176488" cy="659829"/>
              </a:xfrm>
              <a:prstGeom prst="roundRect">
                <a:avLst/>
              </a:prstGeom>
              <a:noFill/>
              <a:ln w="38100"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" name="สี่เหลี่ยมผืนผ้า: มุมมน 14">
                <a:extLst>
                  <a:ext uri="{FF2B5EF4-FFF2-40B4-BE49-F238E27FC236}">
                    <a16:creationId xmlns:a16="http://schemas.microsoft.com/office/drawing/2014/main" id="{E14E83E2-3B77-9F29-FC97-9415D9C80FF3}"/>
                  </a:ext>
                </a:extLst>
              </p:cNvPr>
              <p:cNvSpPr/>
              <p:nvPr/>
            </p:nvSpPr>
            <p:spPr>
              <a:xfrm>
                <a:off x="9165679" y="4768453"/>
                <a:ext cx="769165" cy="296768"/>
              </a:xfrm>
              <a:prstGeom prst="roundRect">
                <a:avLst/>
              </a:prstGeom>
              <a:noFill/>
              <a:ln w="38100"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1B608032-9524-50CE-51EC-3C09E5436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049" y="2341831"/>
              <a:ext cx="3666195" cy="4370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566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0C09C-3DCD-1B55-866F-60274DEA3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920F2097-32BF-A02F-C936-A20680937F19}"/>
              </a:ext>
            </a:extLst>
          </p:cNvPr>
          <p:cNvGrpSpPr/>
          <p:nvPr/>
        </p:nvGrpSpPr>
        <p:grpSpPr>
          <a:xfrm>
            <a:off x="0" y="0"/>
            <a:ext cx="12858750" cy="7224764"/>
            <a:chOff x="0" y="0"/>
            <a:chExt cx="12858750" cy="7224764"/>
          </a:xfrm>
        </p:grpSpPr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5C2A74D4-3C39-22CC-3B81-B155D886A14B}"/>
                </a:ext>
              </a:extLst>
            </p:cNvPr>
            <p:cNvGrpSpPr/>
            <p:nvPr/>
          </p:nvGrpSpPr>
          <p:grpSpPr>
            <a:xfrm>
              <a:off x="0" y="0"/>
              <a:ext cx="12858750" cy="7224764"/>
              <a:chOff x="-1911" y="15925"/>
              <a:chExt cx="12858750" cy="7224764"/>
            </a:xfrm>
          </p:grpSpPr>
          <p:pic>
            <p:nvPicPr>
              <p:cNvPr id="21" name="รูปภาพ 20">
                <a:extLst>
                  <a:ext uri="{FF2B5EF4-FFF2-40B4-BE49-F238E27FC236}">
                    <a16:creationId xmlns:a16="http://schemas.microsoft.com/office/drawing/2014/main" id="{46A83F7B-28CF-AF2C-2FCE-F0C0052A4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28351" b="26685"/>
              <a:stretch>
                <a:fillRect/>
              </a:stretch>
            </p:blipFill>
            <p:spPr>
              <a:xfrm>
                <a:off x="-1911" y="15925"/>
                <a:ext cx="12858750" cy="1944216"/>
              </a:xfrm>
              <a:prstGeom prst="rect">
                <a:avLst/>
              </a:prstGeom>
            </p:spPr>
          </p:pic>
          <p:grpSp>
            <p:nvGrpSpPr>
              <p:cNvPr id="31" name="กลุ่ม 30">
                <a:extLst>
                  <a:ext uri="{FF2B5EF4-FFF2-40B4-BE49-F238E27FC236}">
                    <a16:creationId xmlns:a16="http://schemas.microsoft.com/office/drawing/2014/main" id="{2CEF633C-48CA-51A4-F068-86DCBD371CFC}"/>
                  </a:ext>
                </a:extLst>
              </p:cNvPr>
              <p:cNvGrpSpPr/>
              <p:nvPr/>
            </p:nvGrpSpPr>
            <p:grpSpPr>
              <a:xfrm>
                <a:off x="4438359" y="2032149"/>
                <a:ext cx="8390040" cy="4173779"/>
                <a:chOff x="4438359" y="2032149"/>
                <a:chExt cx="8390040" cy="4173779"/>
              </a:xfrm>
            </p:grpSpPr>
            <p:pic>
              <p:nvPicPr>
                <p:cNvPr id="30" name="รูปภาพ 29">
                  <a:extLst>
                    <a:ext uri="{FF2B5EF4-FFF2-40B4-BE49-F238E27FC236}">
                      <a16:creationId xmlns:a16="http://schemas.microsoft.com/office/drawing/2014/main" id="{F8AEC0FA-8113-CBB4-C705-F8599205D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128" t="-2150" r="3393" b="2150"/>
                <a:stretch>
                  <a:fillRect/>
                </a:stretch>
              </p:blipFill>
              <p:spPr>
                <a:xfrm>
                  <a:off x="4438359" y="2032149"/>
                  <a:ext cx="8390040" cy="4173779"/>
                </a:xfrm>
                <a:prstGeom prst="rect">
                  <a:avLst/>
                </a:prstGeom>
              </p:spPr>
            </p:pic>
            <p:pic>
              <p:nvPicPr>
                <p:cNvPr id="10" name="Picture 19">
                  <a:extLst>
                    <a:ext uri="{FF2B5EF4-FFF2-40B4-BE49-F238E27FC236}">
                      <a16:creationId xmlns:a16="http://schemas.microsoft.com/office/drawing/2014/main" id="{3B4EDDD5-8F8F-7A2D-53DF-B76840C8C7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>
                <a:xfrm rot="10800000">
                  <a:off x="10594830" y="2597938"/>
                  <a:ext cx="429803" cy="296766"/>
                </a:xfrm>
                <a:prstGeom prst="rect">
                  <a:avLst/>
                </a:prstGeom>
              </p:spPr>
            </p:pic>
            <p:pic>
              <p:nvPicPr>
                <p:cNvPr id="11" name="Picture 19">
                  <a:extLst>
                    <a:ext uri="{FF2B5EF4-FFF2-40B4-BE49-F238E27FC236}">
                      <a16:creationId xmlns:a16="http://schemas.microsoft.com/office/drawing/2014/main" id="{68DA2049-8F88-A17C-AB23-AC4669DFF1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>
                <a:xfrm rot="10800000">
                  <a:off x="10550170" y="2982147"/>
                  <a:ext cx="429803" cy="296766"/>
                </a:xfrm>
                <a:prstGeom prst="rect">
                  <a:avLst/>
                </a:prstGeom>
              </p:spPr>
            </p:pic>
            <p:grpSp>
              <p:nvGrpSpPr>
                <p:cNvPr id="13" name="Group 10">
                  <a:extLst>
                    <a:ext uri="{FF2B5EF4-FFF2-40B4-BE49-F238E27FC236}">
                      <a16:creationId xmlns:a16="http://schemas.microsoft.com/office/drawing/2014/main" id="{F575A6C5-961F-E4DD-4FAF-5196BC0B2EF1}"/>
                    </a:ext>
                  </a:extLst>
                </p:cNvPr>
                <p:cNvGrpSpPr/>
                <p:nvPr/>
              </p:nvGrpSpPr>
              <p:grpSpPr>
                <a:xfrm>
                  <a:off x="11121272" y="2484710"/>
                  <a:ext cx="432000" cy="523220"/>
                  <a:chOff x="2540943" y="2811418"/>
                  <a:chExt cx="432000" cy="523220"/>
                </a:xfrm>
              </p:grpSpPr>
              <p:sp>
                <p:nvSpPr>
                  <p:cNvPr id="16" name="Flowchart: Connector 4">
                    <a:extLst>
                      <a:ext uri="{FF2B5EF4-FFF2-40B4-BE49-F238E27FC236}">
                        <a16:creationId xmlns:a16="http://schemas.microsoft.com/office/drawing/2014/main" id="{8A42D5A9-66B5-BF92-A633-FF7CF4059870}"/>
                      </a:ext>
                    </a:extLst>
                  </p:cNvPr>
                  <p:cNvSpPr/>
                  <p:nvPr/>
                </p:nvSpPr>
                <p:spPr>
                  <a:xfrm>
                    <a:off x="2540943" y="2846849"/>
                    <a:ext cx="432000" cy="432000"/>
                  </a:xfrm>
                  <a:prstGeom prst="flowChartConnector">
                    <a:avLst/>
                  </a:prstGeom>
                  <a:solidFill>
                    <a:srgbClr val="990000"/>
                  </a:solidFill>
                  <a:ln>
                    <a:solidFill>
                      <a:srgbClr val="9537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7" name="TextBox 49">
                    <a:extLst>
                      <a:ext uri="{FF2B5EF4-FFF2-40B4-BE49-F238E27FC236}">
                        <a16:creationId xmlns:a16="http://schemas.microsoft.com/office/drawing/2014/main" id="{217051F0-DD03-0DFE-5E53-5C9480E2AC28}"/>
                      </a:ext>
                    </a:extLst>
                  </p:cNvPr>
                  <p:cNvSpPr txBox="1"/>
                  <p:nvPr/>
                </p:nvSpPr>
                <p:spPr>
                  <a:xfrm>
                    <a:off x="2601942" y="2811418"/>
                    <a:ext cx="3600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1</a:t>
                    </a:r>
                    <a:endParaRPr lang="th-TH" sz="28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  <p:grpSp>
              <p:nvGrpSpPr>
                <p:cNvPr id="20" name="Group 10">
                  <a:extLst>
                    <a:ext uri="{FF2B5EF4-FFF2-40B4-BE49-F238E27FC236}">
                      <a16:creationId xmlns:a16="http://schemas.microsoft.com/office/drawing/2014/main" id="{CDE8398F-5212-7737-33D7-E9E6D1B7C844}"/>
                    </a:ext>
                  </a:extLst>
                </p:cNvPr>
                <p:cNvGrpSpPr/>
                <p:nvPr/>
              </p:nvGrpSpPr>
              <p:grpSpPr>
                <a:xfrm>
                  <a:off x="11110271" y="2941927"/>
                  <a:ext cx="432000" cy="523220"/>
                  <a:chOff x="2540943" y="2811418"/>
                  <a:chExt cx="432000" cy="523220"/>
                </a:xfrm>
              </p:grpSpPr>
              <p:sp>
                <p:nvSpPr>
                  <p:cNvPr id="22" name="Flowchart: Connector 4">
                    <a:extLst>
                      <a:ext uri="{FF2B5EF4-FFF2-40B4-BE49-F238E27FC236}">
                        <a16:creationId xmlns:a16="http://schemas.microsoft.com/office/drawing/2014/main" id="{2FDCF255-FA86-31EA-A6EB-D3D483B7B06B}"/>
                      </a:ext>
                    </a:extLst>
                  </p:cNvPr>
                  <p:cNvSpPr/>
                  <p:nvPr/>
                </p:nvSpPr>
                <p:spPr>
                  <a:xfrm>
                    <a:off x="2540943" y="2846849"/>
                    <a:ext cx="432000" cy="432000"/>
                  </a:xfrm>
                  <a:prstGeom prst="flowChartConnector">
                    <a:avLst/>
                  </a:prstGeom>
                  <a:solidFill>
                    <a:srgbClr val="990000"/>
                  </a:solidFill>
                  <a:ln>
                    <a:solidFill>
                      <a:srgbClr val="9537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7" name="TextBox 49">
                    <a:extLst>
                      <a:ext uri="{FF2B5EF4-FFF2-40B4-BE49-F238E27FC236}">
                        <a16:creationId xmlns:a16="http://schemas.microsoft.com/office/drawing/2014/main" id="{67704671-A780-6B0F-4250-75DFBD6DCF6D}"/>
                      </a:ext>
                    </a:extLst>
                  </p:cNvPr>
                  <p:cNvSpPr txBox="1"/>
                  <p:nvPr/>
                </p:nvSpPr>
                <p:spPr>
                  <a:xfrm>
                    <a:off x="2601942" y="2811418"/>
                    <a:ext cx="3600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2</a:t>
                    </a:r>
                    <a:endParaRPr lang="th-TH" sz="28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  <p:sp>
              <p:nvSpPr>
                <p:cNvPr id="14" name="สี่เหลี่ยมผืนผ้า: มุมมน 13">
                  <a:extLst>
                    <a:ext uri="{FF2B5EF4-FFF2-40B4-BE49-F238E27FC236}">
                      <a16:creationId xmlns:a16="http://schemas.microsoft.com/office/drawing/2014/main" id="{FD057CE1-CD96-B80B-E51E-E14DD283C660}"/>
                    </a:ext>
                  </a:extLst>
                </p:cNvPr>
                <p:cNvSpPr/>
                <p:nvPr/>
              </p:nvSpPr>
              <p:spPr>
                <a:xfrm>
                  <a:off x="7509495" y="2684773"/>
                  <a:ext cx="2988696" cy="211472"/>
                </a:xfrm>
                <a:prstGeom prst="roundRect">
                  <a:avLst/>
                </a:prstGeom>
                <a:noFill/>
                <a:ln w="38100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5" name="สี่เหลี่ยมผืนผ้า: มุมมน 14">
                  <a:extLst>
                    <a:ext uri="{FF2B5EF4-FFF2-40B4-BE49-F238E27FC236}">
                      <a16:creationId xmlns:a16="http://schemas.microsoft.com/office/drawing/2014/main" id="{AE4CB67B-FE98-89C2-1D38-2D32D725D699}"/>
                    </a:ext>
                  </a:extLst>
                </p:cNvPr>
                <p:cNvSpPr/>
                <p:nvPr/>
              </p:nvSpPr>
              <p:spPr>
                <a:xfrm>
                  <a:off x="10057900" y="2927666"/>
                  <a:ext cx="475931" cy="211472"/>
                </a:xfrm>
                <a:prstGeom prst="roundRect">
                  <a:avLst/>
                </a:prstGeom>
                <a:noFill/>
                <a:ln w="38100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pic>
            <p:nvPicPr>
              <p:cNvPr id="12" name="รูปภาพ 11">
                <a:extLst>
                  <a:ext uri="{FF2B5EF4-FFF2-40B4-BE49-F238E27FC236}">
                    <a16:creationId xmlns:a16="http://schemas.microsoft.com/office/drawing/2014/main" id="{4EB80E1F-814A-EA1E-1114-6FB3630F4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38359" y="5042116"/>
                <a:ext cx="4511147" cy="2198573"/>
              </a:xfrm>
              <a:prstGeom prst="rect">
                <a:avLst/>
              </a:prstGeom>
            </p:spPr>
          </p:pic>
          <p:pic>
            <p:nvPicPr>
              <p:cNvPr id="19" name="รูปภาพ 18">
                <a:extLst>
                  <a:ext uri="{FF2B5EF4-FFF2-40B4-BE49-F238E27FC236}">
                    <a16:creationId xmlns:a16="http://schemas.microsoft.com/office/drawing/2014/main" id="{40F6DC8C-94C2-3BE7-59A2-4764EE34F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351" y="2307244"/>
                <a:ext cx="4333417" cy="4333417"/>
              </a:xfrm>
              <a:prstGeom prst="rect">
                <a:avLst/>
              </a:prstGeom>
            </p:spPr>
          </p:pic>
        </p:grpSp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BDE9C7A2-B1EF-327C-4A5A-954BBB2B455F}"/>
                </a:ext>
              </a:extLst>
            </p:cNvPr>
            <p:cNvGrpSpPr/>
            <p:nvPr/>
          </p:nvGrpSpPr>
          <p:grpSpPr>
            <a:xfrm>
              <a:off x="6933431" y="6568653"/>
              <a:ext cx="2961280" cy="423028"/>
              <a:chOff x="6933431" y="6568653"/>
              <a:chExt cx="2961280" cy="423028"/>
            </a:xfrm>
          </p:grpSpPr>
          <p:sp>
            <p:nvSpPr>
              <p:cNvPr id="33" name="สี่เหลี่ยมผืนผ้า: มุมมน 32">
                <a:extLst>
                  <a:ext uri="{FF2B5EF4-FFF2-40B4-BE49-F238E27FC236}">
                    <a16:creationId xmlns:a16="http://schemas.microsoft.com/office/drawing/2014/main" id="{83BE9E4C-EEE0-FC46-6981-B305A46391B1}"/>
                  </a:ext>
                </a:extLst>
              </p:cNvPr>
              <p:cNvSpPr/>
              <p:nvPr/>
            </p:nvSpPr>
            <p:spPr>
              <a:xfrm>
                <a:off x="6933431" y="6629774"/>
                <a:ext cx="2592288" cy="361907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b="1" dirty="0">
                    <a:latin typeface="Arial Rounded MT Bold" panose="020F0704030504030204" pitchFamily="34" charset="0"/>
                  </a:rPr>
                  <a:t>ตัวอย่างอีเมลแจ้งรหัส </a:t>
                </a:r>
                <a:r>
                  <a:rPr lang="en-US" sz="1600" dirty="0">
                    <a:latin typeface="Arial Rounded MT Bold" panose="020F0704030504030204" pitchFamily="34" charset="0"/>
                  </a:rPr>
                  <a:t>OTP</a:t>
                </a:r>
                <a:endParaRPr lang="th-TH" dirty="0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36" name="Flowchart: Connector 4">
                <a:extLst>
                  <a:ext uri="{FF2B5EF4-FFF2-40B4-BE49-F238E27FC236}">
                    <a16:creationId xmlns:a16="http://schemas.microsoft.com/office/drawing/2014/main" id="{97F68AA7-6E22-D48E-983D-921A57A7080D}"/>
                  </a:ext>
                </a:extLst>
              </p:cNvPr>
              <p:cNvSpPr/>
              <p:nvPr/>
            </p:nvSpPr>
            <p:spPr>
              <a:xfrm>
                <a:off x="9453759" y="6568653"/>
                <a:ext cx="440952" cy="423028"/>
              </a:xfrm>
              <a:prstGeom prst="flowChartConnector">
                <a:avLst/>
              </a:prstGeom>
              <a:solidFill>
                <a:schemeClr val="bg1">
                  <a:lumMod val="50000"/>
                </a:schemeClr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Freeform 2">
                <a:extLst>
                  <a:ext uri="{FF2B5EF4-FFF2-40B4-BE49-F238E27FC236}">
                    <a16:creationId xmlns:a16="http://schemas.microsoft.com/office/drawing/2014/main" id="{99F0B77E-5361-6F67-2E46-50E52B085A01}"/>
                  </a:ext>
                </a:extLst>
              </p:cNvPr>
              <p:cNvSpPr/>
              <p:nvPr/>
            </p:nvSpPr>
            <p:spPr>
              <a:xfrm>
                <a:off x="9444807" y="6640661"/>
                <a:ext cx="440952" cy="268168"/>
              </a:xfrm>
              <a:custGeom>
                <a:avLst/>
                <a:gdLst/>
                <a:ahLst/>
                <a:cxnLst/>
                <a:rect l="l" t="t" r="r" b="b"/>
                <a:pathLst>
                  <a:path w="2832112" h="1635545">
                    <a:moveTo>
                      <a:pt x="0" y="0"/>
                    </a:moveTo>
                    <a:lnTo>
                      <a:pt x="2832112" y="0"/>
                    </a:lnTo>
                    <a:lnTo>
                      <a:pt x="2832112" y="1635545"/>
                    </a:lnTo>
                    <a:lnTo>
                      <a:pt x="0" y="16355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9937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9545EC56-EC5C-FCAB-0501-275A8419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19</a:t>
            </a:fld>
            <a:endParaRPr lang="zh-CN" altLang="en-US"/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437D5B8E-19A5-40A3-9713-88A016112930}"/>
              </a:ext>
            </a:extLst>
          </p:cNvPr>
          <p:cNvGrpSpPr/>
          <p:nvPr/>
        </p:nvGrpSpPr>
        <p:grpSpPr>
          <a:xfrm>
            <a:off x="3769" y="0"/>
            <a:ext cx="12854981" cy="7232650"/>
            <a:chOff x="3769" y="0"/>
            <a:chExt cx="12854981" cy="7232650"/>
          </a:xfrm>
        </p:grpSpPr>
        <p:grpSp>
          <p:nvGrpSpPr>
            <p:cNvPr id="7" name="กลุ่ม 6">
              <a:extLst>
                <a:ext uri="{FF2B5EF4-FFF2-40B4-BE49-F238E27FC236}">
                  <a16:creationId xmlns:a16="http://schemas.microsoft.com/office/drawing/2014/main" id="{2FE13AA5-E10E-6721-ED72-765BD9F95107}"/>
                </a:ext>
              </a:extLst>
            </p:cNvPr>
            <p:cNvGrpSpPr/>
            <p:nvPr/>
          </p:nvGrpSpPr>
          <p:grpSpPr>
            <a:xfrm>
              <a:off x="3769" y="0"/>
              <a:ext cx="12851212" cy="7232650"/>
              <a:chOff x="3769" y="0"/>
              <a:chExt cx="12851212" cy="7232650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57616D3C-EFCD-658B-F28C-C8F0433BF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9" y="0"/>
                <a:ext cx="12851212" cy="7232650"/>
              </a:xfrm>
              <a:prstGeom prst="rect">
                <a:avLst/>
              </a:prstGeom>
            </p:spPr>
          </p:pic>
          <p:pic>
            <p:nvPicPr>
              <p:cNvPr id="6" name="รูปภาพ 5">
                <a:extLst>
                  <a:ext uri="{FF2B5EF4-FFF2-40B4-BE49-F238E27FC236}">
                    <a16:creationId xmlns:a16="http://schemas.microsoft.com/office/drawing/2014/main" id="{97E2DE38-AC7F-77C9-FC7E-7F7362978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711" y="1456085"/>
                <a:ext cx="6480720" cy="3960441"/>
              </a:xfrm>
              <a:prstGeom prst="rect">
                <a:avLst/>
              </a:prstGeom>
            </p:spPr>
          </p:pic>
        </p:grp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6294993E-C7E4-E7D0-614E-9CE8D14A2E62}"/>
                </a:ext>
              </a:extLst>
            </p:cNvPr>
            <p:cNvCxnSpPr>
              <a:cxnSpLocks/>
            </p:cNvCxnSpPr>
            <p:nvPr/>
          </p:nvCxnSpPr>
          <p:spPr>
            <a:xfrm>
              <a:off x="1532831" y="880021"/>
              <a:ext cx="11325919" cy="0"/>
            </a:xfrm>
            <a:prstGeom prst="line">
              <a:avLst/>
            </a:prstGeom>
            <a:ln w="635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4415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75BF5017-D55D-B387-B9FD-D9D8879F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2</a:t>
            </a:fld>
            <a:endParaRPr lang="zh-CN" altLang="en-US"/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122ED379-34D1-71C3-7BBB-ECAFB26538A5}"/>
              </a:ext>
            </a:extLst>
          </p:cNvPr>
          <p:cNvGrpSpPr/>
          <p:nvPr/>
        </p:nvGrpSpPr>
        <p:grpSpPr>
          <a:xfrm>
            <a:off x="2" y="0"/>
            <a:ext cx="12854979" cy="7232650"/>
            <a:chOff x="2" y="0"/>
            <a:chExt cx="12854979" cy="7232650"/>
          </a:xfrm>
        </p:grpSpPr>
        <p:grpSp>
          <p:nvGrpSpPr>
            <p:cNvPr id="5" name="กลุ่ม 4">
              <a:extLst>
                <a:ext uri="{FF2B5EF4-FFF2-40B4-BE49-F238E27FC236}">
                  <a16:creationId xmlns:a16="http://schemas.microsoft.com/office/drawing/2014/main" id="{68418112-B085-9DCC-6F34-0FC55516FD5E}"/>
                </a:ext>
              </a:extLst>
            </p:cNvPr>
            <p:cNvGrpSpPr/>
            <p:nvPr/>
          </p:nvGrpSpPr>
          <p:grpSpPr>
            <a:xfrm>
              <a:off x="3769" y="0"/>
              <a:ext cx="12851212" cy="7232650"/>
              <a:chOff x="3769" y="0"/>
              <a:chExt cx="12851212" cy="7232650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8AB39E3B-4881-8571-4A12-711857177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9" y="0"/>
                <a:ext cx="12851212" cy="723265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3CC3A94-4FAF-4688-9D19-0780D5B6FC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rcRect l="27345" t="7696" r="15952" b="20189"/>
              <a:stretch/>
            </p:blipFill>
            <p:spPr>
              <a:xfrm>
                <a:off x="3690112" y="5416525"/>
                <a:ext cx="1532422" cy="1299297"/>
              </a:xfrm>
              <a:prstGeom prst="rect">
                <a:avLst/>
              </a:prstGeom>
            </p:spPr>
          </p:pic>
        </p:grpSp>
        <p:sp>
          <p:nvSpPr>
            <p:cNvPr id="8" name="สามเหลี่ยมมุมฉาก 7">
              <a:extLst>
                <a:ext uri="{FF2B5EF4-FFF2-40B4-BE49-F238E27FC236}">
                  <a16:creationId xmlns:a16="http://schemas.microsoft.com/office/drawing/2014/main" id="{2335C164-E600-6B8D-DD17-C2C4FCD58184}"/>
                </a:ext>
              </a:extLst>
            </p:cNvPr>
            <p:cNvSpPr/>
            <p:nvPr/>
          </p:nvSpPr>
          <p:spPr>
            <a:xfrm rot="5400000">
              <a:off x="-9533" y="9536"/>
              <a:ext cx="1800201" cy="1781132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886457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login_final">
            <a:hlinkClick r:id="" action="ppaction://media"/>
            <a:extLst>
              <a:ext uri="{FF2B5EF4-FFF2-40B4-BE49-F238E27FC236}">
                <a16:creationId xmlns:a16="http://schemas.microsoft.com/office/drawing/2014/main" id="{68C81AAC-7B41-1D9F-1644-8ED0EF128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8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D5450-F913-4BD9-98F9-7FC6A20FA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58044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4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FD62B-D9C4-4E18-AD65-141AFF0F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" y="21977"/>
            <a:ext cx="12858044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65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A8DBD3AB-4F68-3869-626F-A7DB337D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23</a:t>
            </a:fld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C8B810-A24F-46EA-AF29-37791CBB424D}"/>
              </a:ext>
            </a:extLst>
          </p:cNvPr>
          <p:cNvGrpSpPr/>
          <p:nvPr/>
        </p:nvGrpSpPr>
        <p:grpSpPr>
          <a:xfrm>
            <a:off x="3769" y="-1"/>
            <a:ext cx="12854981" cy="7232650"/>
            <a:chOff x="3769" y="-1"/>
            <a:chExt cx="12854981" cy="72326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590D33-FEBA-4B9E-A824-CC181AE42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163"/>
            <a:stretch/>
          </p:blipFill>
          <p:spPr>
            <a:xfrm>
              <a:off x="3769" y="952028"/>
              <a:ext cx="12851212" cy="6280621"/>
            </a:xfrm>
            <a:prstGeom prst="rect">
              <a:avLst/>
            </a:prstGeom>
          </p:spPr>
        </p:pic>
        <p:pic>
          <p:nvPicPr>
            <p:cNvPr id="12" name="รูปภาพ 9">
              <a:extLst>
                <a:ext uri="{FF2B5EF4-FFF2-40B4-BE49-F238E27FC236}">
                  <a16:creationId xmlns:a16="http://schemas.microsoft.com/office/drawing/2014/main" id="{2EB0E1B7-9A5A-4A60-A891-53BC72D77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87833"/>
            <a:stretch>
              <a:fillRect/>
            </a:stretch>
          </p:blipFill>
          <p:spPr>
            <a:xfrm>
              <a:off x="7538" y="-1"/>
              <a:ext cx="12851212" cy="952029"/>
            </a:xfrm>
            <a:prstGeom prst="rect">
              <a:avLst/>
            </a:prstGeom>
          </p:spPr>
        </p:pic>
        <p:pic>
          <p:nvPicPr>
            <p:cNvPr id="13" name="รูปภาพ 6">
              <a:extLst>
                <a:ext uri="{FF2B5EF4-FFF2-40B4-BE49-F238E27FC236}">
                  <a16:creationId xmlns:a16="http://schemas.microsoft.com/office/drawing/2014/main" id="{1F95A99A-BB69-4720-8895-7BFD3C70C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687" y="880021"/>
              <a:ext cx="4968552" cy="6048672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8A25BBB-1799-4B81-9269-2398FED29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305862">
              <a:off x="11033748" y="6083429"/>
              <a:ext cx="291704" cy="384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6263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2E83ED-52C6-4854-AB82-441959F4B25D}"/>
              </a:ext>
            </a:extLst>
          </p:cNvPr>
          <p:cNvGrpSpPr/>
          <p:nvPr/>
        </p:nvGrpSpPr>
        <p:grpSpPr>
          <a:xfrm>
            <a:off x="3769" y="0"/>
            <a:ext cx="12851212" cy="6950171"/>
            <a:chOff x="3769" y="0"/>
            <a:chExt cx="12851212" cy="69501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2AE6B0-3D53-4F9E-B5BD-E7C55CB73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17"/>
            <a:stretch/>
          </p:blipFill>
          <p:spPr>
            <a:xfrm>
              <a:off x="81089" y="1600101"/>
              <a:ext cx="9732662" cy="535007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FE47A0-064F-429F-9249-2DC13030BC8C}"/>
                </a:ext>
              </a:extLst>
            </p:cNvPr>
            <p:cNvSpPr txBox="1"/>
            <p:nvPr/>
          </p:nvSpPr>
          <p:spPr>
            <a:xfrm>
              <a:off x="9948686" y="2560445"/>
              <a:ext cx="2828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ระบุข้อมูลผู้ชำระ ยอดเงินที่ต้องชำระ </a:t>
              </a:r>
            </a:p>
            <a:p>
              <a:r>
                <a:rPr lang="th-TH" sz="20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รวมไปถึงรหัสอ้างอิง </a:t>
              </a:r>
              <a:r>
                <a:rPr lang="en-US" sz="20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Barcode </a:t>
              </a:r>
              <a:r>
                <a:rPr lang="th-TH" sz="20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 </a:t>
              </a:r>
              <a:r>
                <a:rPr lang="en-US" sz="20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QR Code </a:t>
              </a:r>
              <a:r>
                <a:rPr lang="th-TH" sz="20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เพื่อนำไปใช้ในการชำระเงิน</a:t>
              </a: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D6AE11A-68E5-4DC2-88C8-B8FAD286249D}"/>
                </a:ext>
              </a:extLst>
            </p:cNvPr>
            <p:cNvSpPr/>
            <p:nvPr/>
          </p:nvSpPr>
          <p:spPr>
            <a:xfrm>
              <a:off x="10245799" y="4552429"/>
              <a:ext cx="2260867" cy="2335531"/>
            </a:xfrm>
            <a:custGeom>
              <a:avLst/>
              <a:gdLst/>
              <a:ahLst/>
              <a:cxnLst/>
              <a:rect l="l" t="t" r="r" b="b"/>
              <a:pathLst>
                <a:path w="3142990" h="3393242">
                  <a:moveTo>
                    <a:pt x="0" y="0"/>
                  </a:moveTo>
                  <a:lnTo>
                    <a:pt x="3142990" y="0"/>
                  </a:lnTo>
                  <a:lnTo>
                    <a:pt x="3142990" y="3393242"/>
                  </a:lnTo>
                  <a:lnTo>
                    <a:pt x="0" y="3393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11" name="รูปภาพ 3">
              <a:extLst>
                <a:ext uri="{FF2B5EF4-FFF2-40B4-BE49-F238E27FC236}">
                  <a16:creationId xmlns:a16="http://schemas.microsoft.com/office/drawing/2014/main" id="{0BBB9C5D-FB22-4100-87B0-4EB32851D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1859"/>
            <a:stretch/>
          </p:blipFill>
          <p:spPr>
            <a:xfrm>
              <a:off x="3769" y="0"/>
              <a:ext cx="12851212" cy="1312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627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FB656F6-73A8-0AE3-F4A2-86743D324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A12D0A-6424-432E-9385-2143B7166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" y="0"/>
            <a:ext cx="12851212" cy="723265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D5BA8F0-DA3C-4475-B3C5-17CFEE0DF82D}"/>
              </a:ext>
            </a:extLst>
          </p:cNvPr>
          <p:cNvSpPr/>
          <p:nvPr/>
        </p:nvSpPr>
        <p:spPr>
          <a:xfrm>
            <a:off x="596727" y="1121894"/>
            <a:ext cx="5256584" cy="5607968"/>
          </a:xfrm>
          <a:prstGeom prst="roundRect">
            <a:avLst>
              <a:gd name="adj" fmla="val 46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3AF36E-4536-4A0A-B3F0-548BF198D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791" y="1121894"/>
            <a:ext cx="3960962" cy="560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72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6A291ADD-156A-4F1C-C5B7-B453F2391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2B6D3-5385-450C-BA27-703BD765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" y="0"/>
            <a:ext cx="12851212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53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AC4CE-7D8A-41AE-9218-B63473D0E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" y="0"/>
            <a:ext cx="12851212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78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81683496-AA65-B5CD-B07E-CB3FC8889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28</a:t>
            </a:fld>
            <a:endParaRPr lang="zh-CN" altLang="en-US"/>
          </a:p>
        </p:txBody>
      </p: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AC9D9730-18B8-D7B9-C0BC-F9F0E7CED815}"/>
              </a:ext>
            </a:extLst>
          </p:cNvPr>
          <p:cNvGrpSpPr/>
          <p:nvPr/>
        </p:nvGrpSpPr>
        <p:grpSpPr>
          <a:xfrm>
            <a:off x="3769" y="0"/>
            <a:ext cx="12851212" cy="7232650"/>
            <a:chOff x="3769" y="0"/>
            <a:chExt cx="12851212" cy="7232650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529C1747-1FA1-F82D-4C24-51E03398AC33}"/>
                </a:ext>
              </a:extLst>
            </p:cNvPr>
            <p:cNvGrpSpPr/>
            <p:nvPr/>
          </p:nvGrpSpPr>
          <p:grpSpPr>
            <a:xfrm>
              <a:off x="3769" y="0"/>
              <a:ext cx="12851212" cy="7232650"/>
              <a:chOff x="3769" y="0"/>
              <a:chExt cx="12851212" cy="7232650"/>
            </a:xfrm>
          </p:grpSpPr>
          <p:grpSp>
            <p:nvGrpSpPr>
              <p:cNvPr id="10" name="กลุ่ม 9">
                <a:extLst>
                  <a:ext uri="{FF2B5EF4-FFF2-40B4-BE49-F238E27FC236}">
                    <a16:creationId xmlns:a16="http://schemas.microsoft.com/office/drawing/2014/main" id="{922B2256-624A-34B6-3AD9-531F4920B262}"/>
                  </a:ext>
                </a:extLst>
              </p:cNvPr>
              <p:cNvGrpSpPr/>
              <p:nvPr/>
            </p:nvGrpSpPr>
            <p:grpSpPr>
              <a:xfrm>
                <a:off x="3769" y="0"/>
                <a:ext cx="12851212" cy="7232650"/>
                <a:chOff x="3769" y="0"/>
                <a:chExt cx="12851212" cy="7232650"/>
              </a:xfrm>
            </p:grpSpPr>
            <p:grpSp>
              <p:nvGrpSpPr>
                <p:cNvPr id="8" name="กลุ่ม 7">
                  <a:extLst>
                    <a:ext uri="{FF2B5EF4-FFF2-40B4-BE49-F238E27FC236}">
                      <a16:creationId xmlns:a16="http://schemas.microsoft.com/office/drawing/2014/main" id="{98A19701-F8EA-BCD9-6EC8-F5175D42A327}"/>
                    </a:ext>
                  </a:extLst>
                </p:cNvPr>
                <p:cNvGrpSpPr/>
                <p:nvPr/>
              </p:nvGrpSpPr>
              <p:grpSpPr>
                <a:xfrm>
                  <a:off x="3769" y="0"/>
                  <a:ext cx="12851212" cy="7232650"/>
                  <a:chOff x="3769" y="0"/>
                  <a:chExt cx="12851212" cy="7232650"/>
                </a:xfrm>
              </p:grpSpPr>
              <p:grpSp>
                <p:nvGrpSpPr>
                  <p:cNvPr id="7" name="กลุ่ม 6">
                    <a:extLst>
                      <a:ext uri="{FF2B5EF4-FFF2-40B4-BE49-F238E27FC236}">
                        <a16:creationId xmlns:a16="http://schemas.microsoft.com/office/drawing/2014/main" id="{B57FC9A9-98F2-FCC7-DCDD-F9B8B5285E31}"/>
                      </a:ext>
                    </a:extLst>
                  </p:cNvPr>
                  <p:cNvGrpSpPr/>
                  <p:nvPr/>
                </p:nvGrpSpPr>
                <p:grpSpPr>
                  <a:xfrm>
                    <a:off x="3769" y="0"/>
                    <a:ext cx="12851212" cy="7232650"/>
                    <a:chOff x="3769" y="0"/>
                    <a:chExt cx="12851212" cy="7232650"/>
                  </a:xfrm>
                </p:grpSpPr>
                <p:pic>
                  <p:nvPicPr>
                    <p:cNvPr id="4" name="รูปภาพ 3">
                      <a:extLst>
                        <a:ext uri="{FF2B5EF4-FFF2-40B4-BE49-F238E27FC236}">
                          <a16:creationId xmlns:a16="http://schemas.microsoft.com/office/drawing/2014/main" id="{F8B5445B-DBCB-C99A-C9D5-F9C3856D65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3769" y="0"/>
                      <a:ext cx="12851212" cy="72326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" name="สี่เหลี่ยมผืนผ้า 5">
                      <a:extLst>
                        <a:ext uri="{FF2B5EF4-FFF2-40B4-BE49-F238E27FC236}">
                          <a16:creationId xmlns:a16="http://schemas.microsoft.com/office/drawing/2014/main" id="{3637ABD9-49EC-00ED-C5A4-FFE906401F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4759" y="5128493"/>
                      <a:ext cx="1152128" cy="11521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pic>
                <p:nvPicPr>
                  <p:cNvPr id="5" name="รูปภาพ 4">
                    <a:extLst>
                      <a:ext uri="{FF2B5EF4-FFF2-40B4-BE49-F238E27FC236}">
                        <a16:creationId xmlns:a16="http://schemas.microsoft.com/office/drawing/2014/main" id="{7534C072-F680-0870-4244-33DA9BF8CB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84759" y="5128493"/>
                    <a:ext cx="1152128" cy="115212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" name="รูปภาพ 8">
                  <a:extLst>
                    <a:ext uri="{FF2B5EF4-FFF2-40B4-BE49-F238E27FC236}">
                      <a16:creationId xmlns:a16="http://schemas.microsoft.com/office/drawing/2014/main" id="{918D8966-3E15-DE50-6B14-21AADDB2F2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4759" y="1210817"/>
                  <a:ext cx="4896544" cy="2837556"/>
                </a:xfrm>
                <a:prstGeom prst="rect">
                  <a:avLst/>
                </a:prstGeom>
              </p:spPr>
            </p:pic>
          </p:grpSp>
          <p:sp>
            <p:nvSpPr>
              <p:cNvPr id="12" name="สี่เหลี่ยมผืนผ้า 11">
                <a:extLst>
                  <a:ext uri="{FF2B5EF4-FFF2-40B4-BE49-F238E27FC236}">
                    <a16:creationId xmlns:a16="http://schemas.microsoft.com/office/drawing/2014/main" id="{0189C871-CCE5-BEA6-AB81-924FD619A1FA}"/>
                  </a:ext>
                </a:extLst>
              </p:cNvPr>
              <p:cNvSpPr/>
              <p:nvPr/>
            </p:nvSpPr>
            <p:spPr>
              <a:xfrm>
                <a:off x="6861423" y="5128493"/>
                <a:ext cx="1224136" cy="1152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17" name="Picture 33">
              <a:extLst>
                <a:ext uri="{FF2B5EF4-FFF2-40B4-BE49-F238E27FC236}">
                  <a16:creationId xmlns:a16="http://schemas.microsoft.com/office/drawing/2014/main" id="{DE9F0A37-E4EB-7498-BF76-3061D6EDC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1423" y="5128357"/>
              <a:ext cx="1152128" cy="1152128"/>
            </a:xfrm>
            <a:prstGeom prst="rect">
              <a:avLst/>
            </a:prstGeom>
          </p:spPr>
        </p:pic>
        <p:grpSp>
          <p:nvGrpSpPr>
            <p:cNvPr id="20" name="กลุ่ม 19">
              <a:extLst>
                <a:ext uri="{FF2B5EF4-FFF2-40B4-BE49-F238E27FC236}">
                  <a16:creationId xmlns:a16="http://schemas.microsoft.com/office/drawing/2014/main" id="{D289E03A-7764-CE97-1B2A-E6AC1B61C6E5}"/>
                </a:ext>
              </a:extLst>
            </p:cNvPr>
            <p:cNvGrpSpPr/>
            <p:nvPr/>
          </p:nvGrpSpPr>
          <p:grpSpPr>
            <a:xfrm>
              <a:off x="6662293" y="1180002"/>
              <a:ext cx="5239690" cy="2996326"/>
              <a:chOff x="6662293" y="1180002"/>
              <a:chExt cx="5239690" cy="2996326"/>
            </a:xfrm>
          </p:grpSpPr>
          <p:pic>
            <p:nvPicPr>
              <p:cNvPr id="18" name="Picture 26">
                <a:extLst>
                  <a:ext uri="{FF2B5EF4-FFF2-40B4-BE49-F238E27FC236}">
                    <a16:creationId xmlns:a16="http://schemas.microsoft.com/office/drawing/2014/main" id="{12201646-9B40-B47C-1695-A7ED3A514D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769" r="114" b="7335"/>
              <a:stretch/>
            </p:blipFill>
            <p:spPr>
              <a:xfrm>
                <a:off x="6662293" y="1180002"/>
                <a:ext cx="5239690" cy="2996326"/>
              </a:xfrm>
              <a:prstGeom prst="rect">
                <a:avLst/>
              </a:prstGeom>
            </p:spPr>
          </p:pic>
          <p:sp>
            <p:nvSpPr>
              <p:cNvPr id="19" name="สี่เหลี่ยมผืนผ้า: มุมมน 18">
                <a:extLst>
                  <a:ext uri="{FF2B5EF4-FFF2-40B4-BE49-F238E27FC236}">
                    <a16:creationId xmlns:a16="http://schemas.microsoft.com/office/drawing/2014/main" id="{3E396DC9-202D-D6B5-E1A5-CE2FAA4B47F4}"/>
                  </a:ext>
                </a:extLst>
              </p:cNvPr>
              <p:cNvSpPr/>
              <p:nvPr/>
            </p:nvSpPr>
            <p:spPr>
              <a:xfrm>
                <a:off x="8589615" y="4048373"/>
                <a:ext cx="1368152" cy="127955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2540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81B18-79CD-4ACF-841D-8F955D393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29</a:t>
            </a:fld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E968D-D999-49BC-8E2A-FB8153B0C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" y="0"/>
            <a:ext cx="12851212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00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82D0856-AEE9-1DF7-6549-55E24C41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3</a:t>
            </a:fld>
            <a:endParaRPr lang="zh-CN" altLang="en-US"/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27F93A3E-2249-CCC6-D288-B9B8C5DECA51}"/>
              </a:ext>
            </a:extLst>
          </p:cNvPr>
          <p:cNvGrpSpPr/>
          <p:nvPr/>
        </p:nvGrpSpPr>
        <p:grpSpPr>
          <a:xfrm>
            <a:off x="-11154" y="-5844"/>
            <a:ext cx="12866135" cy="7238494"/>
            <a:chOff x="-11154" y="-5844"/>
            <a:chExt cx="12866135" cy="7238494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0E98E7DF-DD36-A99C-C435-EE3C07770A9C}"/>
                </a:ext>
              </a:extLst>
            </p:cNvPr>
            <p:cNvGrpSpPr/>
            <p:nvPr/>
          </p:nvGrpSpPr>
          <p:grpSpPr>
            <a:xfrm>
              <a:off x="3769" y="0"/>
              <a:ext cx="12851212" cy="7232650"/>
              <a:chOff x="3769" y="0"/>
              <a:chExt cx="12851212" cy="7232650"/>
            </a:xfrm>
          </p:grpSpPr>
          <p:pic>
            <p:nvPicPr>
              <p:cNvPr id="8" name="รูปภาพ 7">
                <a:extLst>
                  <a:ext uri="{FF2B5EF4-FFF2-40B4-BE49-F238E27FC236}">
                    <a16:creationId xmlns:a16="http://schemas.microsoft.com/office/drawing/2014/main" id="{0AEA3E7F-B6AF-A4D0-E51C-C96CD6EB9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9" y="0"/>
                <a:ext cx="12851212" cy="7232650"/>
              </a:xfrm>
              <a:prstGeom prst="rect">
                <a:avLst/>
              </a:prstGeom>
            </p:spPr>
          </p:pic>
          <p:pic>
            <p:nvPicPr>
              <p:cNvPr id="6" name="รูปภาพ 5">
                <a:extLst>
                  <a:ext uri="{FF2B5EF4-FFF2-40B4-BE49-F238E27FC236}">
                    <a16:creationId xmlns:a16="http://schemas.microsoft.com/office/drawing/2014/main" id="{9C05938A-D98C-9998-A17D-8A030FD5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8319" t="21128" r="25346" b="49005"/>
              <a:stretch>
                <a:fillRect/>
              </a:stretch>
            </p:blipFill>
            <p:spPr>
              <a:xfrm>
                <a:off x="308695" y="2935084"/>
                <a:ext cx="5904656" cy="3768929"/>
              </a:xfrm>
              <a:prstGeom prst="rect">
                <a:avLst/>
              </a:prstGeom>
            </p:spPr>
          </p:pic>
        </p:grpSp>
        <p:sp>
          <p:nvSpPr>
            <p:cNvPr id="10" name="สามเหลี่ยมมุมฉาก 9">
              <a:extLst>
                <a:ext uri="{FF2B5EF4-FFF2-40B4-BE49-F238E27FC236}">
                  <a16:creationId xmlns:a16="http://schemas.microsoft.com/office/drawing/2014/main" id="{4D9D900F-58F3-638D-CF0F-D6F3D713B87E}"/>
                </a:ext>
              </a:extLst>
            </p:cNvPr>
            <p:cNvSpPr/>
            <p:nvPr/>
          </p:nvSpPr>
          <p:spPr>
            <a:xfrm rot="5400000">
              <a:off x="-27611" y="10613"/>
              <a:ext cx="1739915" cy="1707002"/>
            </a:xfrm>
            <a:custGeom>
              <a:avLst/>
              <a:gdLst>
                <a:gd name="connsiteX0" fmla="*/ 0 w 1800200"/>
                <a:gd name="connsiteY0" fmla="*/ 1676851 h 1676851"/>
                <a:gd name="connsiteX1" fmla="*/ 0 w 1800200"/>
                <a:gd name="connsiteY1" fmla="*/ 0 h 1676851"/>
                <a:gd name="connsiteX2" fmla="*/ 1800200 w 1800200"/>
                <a:gd name="connsiteY2" fmla="*/ 1676851 h 1676851"/>
                <a:gd name="connsiteX3" fmla="*/ 0 w 1800200"/>
                <a:gd name="connsiteY3" fmla="*/ 1676851 h 1676851"/>
                <a:gd name="connsiteX0" fmla="*/ 0 w 1800200"/>
                <a:gd name="connsiteY0" fmla="*/ 1747193 h 1747193"/>
                <a:gd name="connsiteX1" fmla="*/ 50240 w 1800200"/>
                <a:gd name="connsiteY1" fmla="*/ 0 h 1747193"/>
                <a:gd name="connsiteX2" fmla="*/ 1800200 w 1800200"/>
                <a:gd name="connsiteY2" fmla="*/ 1747193 h 1747193"/>
                <a:gd name="connsiteX3" fmla="*/ 0 w 1800200"/>
                <a:gd name="connsiteY3" fmla="*/ 1747193 h 1747193"/>
                <a:gd name="connsiteX0" fmla="*/ 0 w 1810252"/>
                <a:gd name="connsiteY0" fmla="*/ 1747193 h 1747193"/>
                <a:gd name="connsiteX1" fmla="*/ 50240 w 1810252"/>
                <a:gd name="connsiteY1" fmla="*/ 0 h 1747193"/>
                <a:gd name="connsiteX2" fmla="*/ 1810252 w 1810252"/>
                <a:gd name="connsiteY2" fmla="*/ 1686903 h 1747193"/>
                <a:gd name="connsiteX3" fmla="*/ 0 w 1810252"/>
                <a:gd name="connsiteY3" fmla="*/ 1747193 h 1747193"/>
                <a:gd name="connsiteX0" fmla="*/ 50243 w 1760012"/>
                <a:gd name="connsiteY0" fmla="*/ 1686903 h 1686903"/>
                <a:gd name="connsiteX1" fmla="*/ 0 w 1760012"/>
                <a:gd name="connsiteY1" fmla="*/ 0 h 1686903"/>
                <a:gd name="connsiteX2" fmla="*/ 1760012 w 1760012"/>
                <a:gd name="connsiteY2" fmla="*/ 1686903 h 1686903"/>
                <a:gd name="connsiteX3" fmla="*/ 50243 w 1760012"/>
                <a:gd name="connsiteY3" fmla="*/ 1686903 h 1686903"/>
                <a:gd name="connsiteX0" fmla="*/ 30147 w 1760012"/>
                <a:gd name="connsiteY0" fmla="*/ 1696954 h 1696954"/>
                <a:gd name="connsiteX1" fmla="*/ 0 w 1760012"/>
                <a:gd name="connsiteY1" fmla="*/ 0 h 1696954"/>
                <a:gd name="connsiteX2" fmla="*/ 1760012 w 1760012"/>
                <a:gd name="connsiteY2" fmla="*/ 1686903 h 1696954"/>
                <a:gd name="connsiteX3" fmla="*/ 30147 w 1760012"/>
                <a:gd name="connsiteY3" fmla="*/ 1696954 h 1696954"/>
                <a:gd name="connsiteX0" fmla="*/ 2 w 1760012"/>
                <a:gd name="connsiteY0" fmla="*/ 1707002 h 1707002"/>
                <a:gd name="connsiteX1" fmla="*/ 0 w 1760012"/>
                <a:gd name="connsiteY1" fmla="*/ 0 h 1707002"/>
                <a:gd name="connsiteX2" fmla="*/ 1760012 w 1760012"/>
                <a:gd name="connsiteY2" fmla="*/ 1686903 h 1707002"/>
                <a:gd name="connsiteX3" fmla="*/ 2 w 1760012"/>
                <a:gd name="connsiteY3" fmla="*/ 1707002 h 1707002"/>
                <a:gd name="connsiteX0" fmla="*/ 2 w 1760012"/>
                <a:gd name="connsiteY0" fmla="*/ 1707002 h 1707002"/>
                <a:gd name="connsiteX1" fmla="*/ 0 w 1760012"/>
                <a:gd name="connsiteY1" fmla="*/ 0 h 1707002"/>
                <a:gd name="connsiteX2" fmla="*/ 1760012 w 1760012"/>
                <a:gd name="connsiteY2" fmla="*/ 1686903 h 1707002"/>
                <a:gd name="connsiteX3" fmla="*/ 2 w 1760012"/>
                <a:gd name="connsiteY3" fmla="*/ 1707002 h 1707002"/>
                <a:gd name="connsiteX0" fmla="*/ 2 w 1739915"/>
                <a:gd name="connsiteY0" fmla="*/ 1707002 h 1707002"/>
                <a:gd name="connsiteX1" fmla="*/ 0 w 1739915"/>
                <a:gd name="connsiteY1" fmla="*/ 0 h 1707002"/>
                <a:gd name="connsiteX2" fmla="*/ 1739915 w 1739915"/>
                <a:gd name="connsiteY2" fmla="*/ 1706999 h 1707002"/>
                <a:gd name="connsiteX3" fmla="*/ 2 w 1739915"/>
                <a:gd name="connsiteY3" fmla="*/ 1707002 h 170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9915" h="1707002">
                  <a:moveTo>
                    <a:pt x="2" y="1707002"/>
                  </a:moveTo>
                  <a:cubicBezTo>
                    <a:pt x="1" y="1138001"/>
                    <a:pt x="1" y="569001"/>
                    <a:pt x="0" y="0"/>
                  </a:cubicBezTo>
                  <a:lnTo>
                    <a:pt x="1739915" y="1706999"/>
                  </a:lnTo>
                  <a:lnTo>
                    <a:pt x="2" y="170700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98386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19047AC5-CDF1-C637-6662-816F30AD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4</a:t>
            </a:fld>
            <a:endParaRPr lang="zh-CN" altLang="en-US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ABF0B495-5FAF-E80E-88FF-22153B86B741}"/>
              </a:ext>
            </a:extLst>
          </p:cNvPr>
          <p:cNvGrpSpPr/>
          <p:nvPr/>
        </p:nvGrpSpPr>
        <p:grpSpPr>
          <a:xfrm>
            <a:off x="2" y="0"/>
            <a:ext cx="12854979" cy="7232650"/>
            <a:chOff x="2" y="0"/>
            <a:chExt cx="12854979" cy="7232650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2D44327F-A5AE-ECB4-A708-4137D2AE7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9" y="0"/>
              <a:ext cx="12851212" cy="7232650"/>
            </a:xfrm>
            <a:prstGeom prst="rect">
              <a:avLst/>
            </a:prstGeom>
          </p:spPr>
        </p:pic>
        <p:sp>
          <p:nvSpPr>
            <p:cNvPr id="5" name="สามเหลี่ยมมุมฉาก 4">
              <a:extLst>
                <a:ext uri="{FF2B5EF4-FFF2-40B4-BE49-F238E27FC236}">
                  <a16:creationId xmlns:a16="http://schemas.microsoft.com/office/drawing/2014/main" id="{EF2D2307-65B2-31F5-8577-10E85271C48E}"/>
                </a:ext>
              </a:extLst>
            </p:cNvPr>
            <p:cNvSpPr/>
            <p:nvPr/>
          </p:nvSpPr>
          <p:spPr>
            <a:xfrm rot="5400000">
              <a:off x="-9533" y="9536"/>
              <a:ext cx="1800201" cy="1781132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777656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48139A54-7254-FA2F-74D1-2FB7DBBE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5</a:t>
            </a:fld>
            <a:endParaRPr lang="zh-CN" alt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E17BDF-DC9A-4054-BC06-5C7942361299}"/>
              </a:ext>
            </a:extLst>
          </p:cNvPr>
          <p:cNvGrpSpPr/>
          <p:nvPr/>
        </p:nvGrpSpPr>
        <p:grpSpPr>
          <a:xfrm>
            <a:off x="10427" y="0"/>
            <a:ext cx="12858751" cy="7232650"/>
            <a:chOff x="10427" y="0"/>
            <a:chExt cx="12858751" cy="723265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3DC5712-C21B-4670-926F-036814ACF166}"/>
                </a:ext>
              </a:extLst>
            </p:cNvPr>
            <p:cNvGrpSpPr/>
            <p:nvPr/>
          </p:nvGrpSpPr>
          <p:grpSpPr>
            <a:xfrm>
              <a:off x="10427" y="0"/>
              <a:ext cx="12858751" cy="7232650"/>
              <a:chOff x="10427" y="0"/>
              <a:chExt cx="12858751" cy="723265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13652F9-24EF-41FF-ABBF-B2A503DDC0F9}"/>
                  </a:ext>
                </a:extLst>
              </p:cNvPr>
              <p:cNvGrpSpPr/>
              <p:nvPr/>
            </p:nvGrpSpPr>
            <p:grpSpPr>
              <a:xfrm>
                <a:off x="10427" y="0"/>
                <a:ext cx="12858751" cy="7232650"/>
                <a:chOff x="10427" y="0"/>
                <a:chExt cx="12858751" cy="723265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5963C7E-A18A-48E0-9436-06A8CF198FCD}"/>
                    </a:ext>
                  </a:extLst>
                </p:cNvPr>
                <p:cNvGrpSpPr/>
                <p:nvPr/>
              </p:nvGrpSpPr>
              <p:grpSpPr>
                <a:xfrm>
                  <a:off x="10427" y="0"/>
                  <a:ext cx="12858751" cy="7232650"/>
                  <a:chOff x="10427" y="0"/>
                  <a:chExt cx="12858751" cy="7232650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4F8EBAF3-8C0E-47B3-805F-EDF959776506}"/>
                      </a:ext>
                    </a:extLst>
                  </p:cNvPr>
                  <p:cNvGrpSpPr/>
                  <p:nvPr/>
                </p:nvGrpSpPr>
                <p:grpSpPr>
                  <a:xfrm>
                    <a:off x="10427" y="0"/>
                    <a:ext cx="12858751" cy="7232650"/>
                    <a:chOff x="10427" y="0"/>
                    <a:chExt cx="12858751" cy="7232650"/>
                  </a:xfrm>
                </p:grpSpPr>
                <p:grpSp>
                  <p:nvGrpSpPr>
                    <p:cNvPr id="12" name="กลุ่ม 11">
                      <a:extLst>
                        <a:ext uri="{FF2B5EF4-FFF2-40B4-BE49-F238E27FC236}">
                          <a16:creationId xmlns:a16="http://schemas.microsoft.com/office/drawing/2014/main" id="{8B6F51D2-2812-4D52-4FDA-375D7F73EB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27" y="0"/>
                      <a:ext cx="12858751" cy="7232650"/>
                      <a:chOff x="-1" y="0"/>
                      <a:chExt cx="12858751" cy="7232650"/>
                    </a:xfrm>
                  </p:grpSpPr>
                  <p:grpSp>
                    <p:nvGrpSpPr>
                      <p:cNvPr id="9" name="กลุ่ม 8">
                        <a:extLst>
                          <a:ext uri="{FF2B5EF4-FFF2-40B4-BE49-F238E27FC236}">
                            <a16:creationId xmlns:a16="http://schemas.microsoft.com/office/drawing/2014/main" id="{82832A8B-9DC3-A858-2FCB-5BE72FBAA3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1" y="0"/>
                        <a:ext cx="12858751" cy="7232650"/>
                        <a:chOff x="-1" y="0"/>
                        <a:chExt cx="12858751" cy="7232650"/>
                      </a:xfrm>
                    </p:grpSpPr>
                    <p:pic>
                      <p:nvPicPr>
                        <p:cNvPr id="4" name="รูปภาพ 3">
                          <a:extLst>
                            <a:ext uri="{FF2B5EF4-FFF2-40B4-BE49-F238E27FC236}">
                              <a16:creationId xmlns:a16="http://schemas.microsoft.com/office/drawing/2014/main" id="{93CCB25D-02AA-7297-58EE-56C01C74353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12858750" cy="7232650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8" name="สามเหลี่ยมมุมฉาก 7">
                          <a:extLst>
                            <a:ext uri="{FF2B5EF4-FFF2-40B4-BE49-F238E27FC236}">
                              <a16:creationId xmlns:a16="http://schemas.microsoft.com/office/drawing/2014/main" id="{DA8BE930-3FFC-CBDA-024B-DCB7A7C97D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8373" y="-38373"/>
                          <a:ext cx="1456084" cy="1532831"/>
                        </a:xfrm>
                        <a:prstGeom prst="rtTriangl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th-TH"/>
                        </a:p>
                      </p:txBody>
                    </p:sp>
                  </p:grpSp>
                  <p:pic>
                    <p:nvPicPr>
                      <p:cNvPr id="10" name="รูปภาพ 9">
                        <a:extLst>
                          <a:ext uri="{FF2B5EF4-FFF2-40B4-BE49-F238E27FC236}">
                            <a16:creationId xmlns:a16="http://schemas.microsoft.com/office/drawing/2014/main" id="{73C9B8D9-0E73-FF1B-38C5-2B189A404E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rcRect b="84846"/>
                      <a:stretch>
                        <a:fillRect/>
                      </a:stretch>
                    </p:blipFill>
                    <p:spPr>
                      <a:xfrm>
                        <a:off x="3769" y="0"/>
                        <a:ext cx="12851212" cy="109604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1" name="Freeform 2">
                        <a:extLst>
                          <a:ext uri="{FF2B5EF4-FFF2-40B4-BE49-F238E27FC236}">
                            <a16:creationId xmlns:a16="http://schemas.microsoft.com/office/drawing/2014/main" id="{F1B57C16-E451-10CD-1C50-8C6FDB264A60}"/>
                          </a:ext>
                        </a:extLst>
                      </p:cNvPr>
                      <p:cNvSpPr/>
                      <p:nvPr/>
                    </p:nvSpPr>
                    <p:spPr>
                      <a:xfrm rot="885310">
                        <a:off x="11578779" y="818922"/>
                        <a:ext cx="982823" cy="9819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239900" h="8229600">
                            <a:moveTo>
                              <a:pt x="0" y="0"/>
                            </a:moveTo>
                            <a:lnTo>
                              <a:pt x="8239900" y="0"/>
                            </a:lnTo>
                            <a:lnTo>
                              <a:pt x="8239900" y="8229600"/>
                            </a:lnTo>
                            <a:lnTo>
                              <a:pt x="0" y="82296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endParaRPr lang="th-TH"/>
                      </a:p>
                    </p:txBody>
                  </p:sp>
                </p:grpSp>
                <p:sp>
                  <p:nvSpPr>
                    <p:cNvPr id="3" name="Rectangle: Rounded Corners 2">
                      <a:extLst>
                        <a:ext uri="{FF2B5EF4-FFF2-40B4-BE49-F238E27FC236}">
                          <a16:creationId xmlns:a16="http://schemas.microsoft.com/office/drawing/2014/main" id="{D2495808-95EA-4064-8B6D-A4B036352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697" y="1755619"/>
                      <a:ext cx="4782525" cy="4817457"/>
                    </a:xfrm>
                    <a:prstGeom prst="roundRect">
                      <a:avLst>
                        <a:gd name="adj" fmla="val 3770"/>
                      </a:avLst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6CE242B9-B37D-4652-92AE-C27B8E568B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4720" t="-1" r="1929" b="27151"/>
                  <a:stretch/>
                </p:blipFill>
                <p:spPr>
                  <a:xfrm>
                    <a:off x="452712" y="1777159"/>
                    <a:ext cx="4248472" cy="4688459"/>
                  </a:xfrm>
                  <a:prstGeom prst="rect">
                    <a:avLst/>
                  </a:prstGeom>
                </p:spPr>
              </p:pic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97C1580D-3E9A-4365-997E-A7127CDE3BC6}"/>
                      </a:ext>
                    </a:extLst>
                  </p:cNvPr>
                  <p:cNvSpPr/>
                  <p:nvPr/>
                </p:nvSpPr>
                <p:spPr>
                  <a:xfrm>
                    <a:off x="5309555" y="2401218"/>
                    <a:ext cx="3280059" cy="4180887"/>
                  </a:xfrm>
                  <a:prstGeom prst="roundRect">
                    <a:avLst>
                      <a:gd name="adj" fmla="val 2063"/>
                    </a:avLst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28CBD41-A699-4343-813E-AAF80023D9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6326" t="9390" r="17568" b="31174"/>
                <a:stretch/>
              </p:blipFill>
              <p:spPr>
                <a:xfrm>
                  <a:off x="5358170" y="2413918"/>
                  <a:ext cx="3303453" cy="3650679"/>
                </a:xfrm>
                <a:prstGeom prst="rect">
                  <a:avLst/>
                </a:prstGeom>
              </p:spPr>
            </p:pic>
          </p:grp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F181C90-1763-4C5D-99E3-16F5D59CCB3C}"/>
                  </a:ext>
                </a:extLst>
              </p:cNvPr>
              <p:cNvSpPr/>
              <p:nvPr/>
            </p:nvSpPr>
            <p:spPr>
              <a:xfrm>
                <a:off x="9237687" y="2413918"/>
                <a:ext cx="2520280" cy="3650679"/>
              </a:xfrm>
              <a:prstGeom prst="roundRect">
                <a:avLst>
                  <a:gd name="adj" fmla="val 1082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B19B649-9072-47BB-9516-34134C5DA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812" t="9816" r="10778" b="34070"/>
            <a:stretch/>
          </p:blipFill>
          <p:spPr>
            <a:xfrm>
              <a:off x="9093671" y="2752229"/>
              <a:ext cx="3108449" cy="3108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733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84B59CE1-FEB6-1BB6-067F-098752AF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6</a:t>
            </a:fld>
            <a:endParaRPr lang="zh-CN" alt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AAFCCEB-6742-4AB9-94DC-7E6F3AE8B2B7}"/>
              </a:ext>
            </a:extLst>
          </p:cNvPr>
          <p:cNvGrpSpPr/>
          <p:nvPr/>
        </p:nvGrpSpPr>
        <p:grpSpPr>
          <a:xfrm>
            <a:off x="705" y="0"/>
            <a:ext cx="12858045" cy="7232650"/>
            <a:chOff x="705" y="0"/>
            <a:chExt cx="12858045" cy="723265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116771C-E776-4998-8F11-C453685FB93D}"/>
                </a:ext>
              </a:extLst>
            </p:cNvPr>
            <p:cNvGrpSpPr/>
            <p:nvPr/>
          </p:nvGrpSpPr>
          <p:grpSpPr>
            <a:xfrm>
              <a:off x="705" y="0"/>
              <a:ext cx="12858045" cy="7232650"/>
              <a:chOff x="705" y="0"/>
              <a:chExt cx="12858045" cy="723265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CEC1421-429C-45DA-96DF-68AE74352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5" y="0"/>
                <a:ext cx="12858045" cy="7232650"/>
              </a:xfrm>
              <a:prstGeom prst="rect">
                <a:avLst/>
              </a:prstGeom>
              <a:ln>
                <a:solidFill>
                  <a:srgbClr val="953735"/>
                </a:solidFill>
              </a:ln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4B83F0E8-CD5C-4576-A7C5-C539DF6EC4C5}"/>
                  </a:ext>
                </a:extLst>
              </p:cNvPr>
              <p:cNvGrpSpPr/>
              <p:nvPr/>
            </p:nvGrpSpPr>
            <p:grpSpPr>
              <a:xfrm>
                <a:off x="2468935" y="1600101"/>
                <a:ext cx="7704856" cy="4789067"/>
                <a:chOff x="2468935" y="1600101"/>
                <a:chExt cx="7704856" cy="4789067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410A634-6DED-4C6A-A46B-8D10C775132C}"/>
                    </a:ext>
                  </a:extLst>
                </p:cNvPr>
                <p:cNvSpPr/>
                <p:nvPr/>
              </p:nvSpPr>
              <p:spPr>
                <a:xfrm>
                  <a:off x="2756967" y="1888133"/>
                  <a:ext cx="7056784" cy="288032"/>
                </a:xfrm>
                <a:prstGeom prst="rect">
                  <a:avLst/>
                </a:prstGeom>
                <a:noFill/>
                <a:ln w="34925">
                  <a:solidFill>
                    <a:srgbClr val="95373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F612ABC0-6575-47AB-B0E5-DBE8D7DD639D}"/>
                    </a:ext>
                  </a:extLst>
                </p:cNvPr>
                <p:cNvCxnSpPr>
                  <a:cxnSpLocks/>
                  <a:stCxn id="13" idx="3"/>
                </p:cNvCxnSpPr>
                <p:nvPr/>
              </p:nvCxnSpPr>
              <p:spPr>
                <a:xfrm flipV="1">
                  <a:off x="9813751" y="1600101"/>
                  <a:ext cx="288032" cy="432048"/>
                </a:xfrm>
                <a:prstGeom prst="line">
                  <a:avLst/>
                </a:prstGeom>
                <a:ln w="3492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7C497E6-24D4-4C2B-80AB-D643453DE93C}"/>
                    </a:ext>
                  </a:extLst>
                </p:cNvPr>
                <p:cNvSpPr/>
                <p:nvPr/>
              </p:nvSpPr>
              <p:spPr>
                <a:xfrm>
                  <a:off x="5493271" y="2513872"/>
                  <a:ext cx="792088" cy="166350"/>
                </a:xfrm>
                <a:prstGeom prst="rect">
                  <a:avLst/>
                </a:prstGeom>
                <a:noFill/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0FD3832-DF75-4970-BDC1-BAF6CE8284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68935" y="2432481"/>
                  <a:ext cx="2232248" cy="0"/>
                </a:xfrm>
                <a:prstGeom prst="line">
                  <a:avLst/>
                </a:prstGeom>
                <a:ln w="34925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FCC50701-6C24-4924-8C9B-68A27F7AC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01183" y="2432481"/>
                  <a:ext cx="792088" cy="166350"/>
                </a:xfrm>
                <a:prstGeom prst="line">
                  <a:avLst/>
                </a:prstGeom>
                <a:ln w="34925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BA30D25-C249-4C8B-8226-C32A21A2AE17}"/>
                    </a:ext>
                  </a:extLst>
                </p:cNvPr>
                <p:cNvSpPr/>
                <p:nvPr/>
              </p:nvSpPr>
              <p:spPr>
                <a:xfrm>
                  <a:off x="4877640" y="2991267"/>
                  <a:ext cx="327599" cy="166350"/>
                </a:xfrm>
                <a:prstGeom prst="rect">
                  <a:avLst/>
                </a:prstGeom>
                <a:noFill/>
                <a:ln w="34925">
                  <a:solidFill>
                    <a:srgbClr val="95373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3D7F93F-CBF1-4B80-9D8F-8C555FD4D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88719" y="3328293"/>
                  <a:ext cx="2572504" cy="0"/>
                </a:xfrm>
                <a:prstGeom prst="line">
                  <a:avLst/>
                </a:prstGeom>
                <a:ln w="3492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DAEC0F9-ED42-4154-83F4-6E5892ADFE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61223" y="3157618"/>
                  <a:ext cx="0" cy="170675"/>
                </a:xfrm>
                <a:prstGeom prst="line">
                  <a:avLst/>
                </a:prstGeom>
                <a:ln w="3492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622E316-7117-42E6-A8B7-1096A8D4F840}"/>
                    </a:ext>
                  </a:extLst>
                </p:cNvPr>
                <p:cNvSpPr/>
                <p:nvPr/>
              </p:nvSpPr>
              <p:spPr>
                <a:xfrm>
                  <a:off x="2756971" y="5718297"/>
                  <a:ext cx="3528392" cy="418308"/>
                </a:xfrm>
                <a:prstGeom prst="rect">
                  <a:avLst/>
                </a:prstGeom>
                <a:noFill/>
                <a:ln w="34925">
                  <a:solidFill>
                    <a:srgbClr val="95373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AE97C2C-55E3-430A-ABF0-5745838E4E40}"/>
                    </a:ext>
                  </a:extLst>
                </p:cNvPr>
                <p:cNvCxnSpPr>
                  <a:cxnSpLocks/>
                  <a:endCxn id="32" idx="1"/>
                </p:cNvCxnSpPr>
                <p:nvPr/>
              </p:nvCxnSpPr>
              <p:spPr>
                <a:xfrm>
                  <a:off x="2488719" y="5416525"/>
                  <a:ext cx="268252" cy="510926"/>
                </a:xfrm>
                <a:prstGeom prst="line">
                  <a:avLst/>
                </a:prstGeom>
                <a:ln w="3492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2E45EA9-3D00-4373-BEA3-984C64CC5F31}"/>
                    </a:ext>
                  </a:extLst>
                </p:cNvPr>
                <p:cNvSpPr/>
                <p:nvPr/>
              </p:nvSpPr>
              <p:spPr>
                <a:xfrm>
                  <a:off x="6429375" y="2320181"/>
                  <a:ext cx="3384375" cy="1769642"/>
                </a:xfrm>
                <a:prstGeom prst="rect">
                  <a:avLst/>
                </a:prstGeom>
                <a:noFill/>
                <a:ln w="34925">
                  <a:solidFill>
                    <a:srgbClr val="95373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084AA14-4200-41CC-8189-3177097FA7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13750" y="2598831"/>
                  <a:ext cx="288032" cy="229156"/>
                </a:xfrm>
                <a:prstGeom prst="line">
                  <a:avLst/>
                </a:prstGeom>
                <a:ln w="3492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EEE145F-5A24-4E4E-B510-BB6979A66337}"/>
                    </a:ext>
                  </a:extLst>
                </p:cNvPr>
                <p:cNvSpPr/>
                <p:nvPr/>
              </p:nvSpPr>
              <p:spPr>
                <a:xfrm>
                  <a:off x="6429375" y="4192389"/>
                  <a:ext cx="3384375" cy="395357"/>
                </a:xfrm>
                <a:prstGeom prst="rect">
                  <a:avLst/>
                </a:prstGeom>
                <a:noFill/>
                <a:ln w="34925">
                  <a:solidFill>
                    <a:srgbClr val="95373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B7E1B702-B94B-4815-86D8-73A5EABAFE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13750" y="4292432"/>
                  <a:ext cx="360041" cy="112236"/>
                </a:xfrm>
                <a:prstGeom prst="line">
                  <a:avLst/>
                </a:prstGeom>
                <a:ln w="3492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10FC8F0-6F92-4F41-A9D1-B00CD8ECDE1E}"/>
                    </a:ext>
                  </a:extLst>
                </p:cNvPr>
                <p:cNvSpPr/>
                <p:nvPr/>
              </p:nvSpPr>
              <p:spPr>
                <a:xfrm>
                  <a:off x="6429226" y="4658799"/>
                  <a:ext cx="3384375" cy="546595"/>
                </a:xfrm>
                <a:prstGeom prst="rect">
                  <a:avLst/>
                </a:prstGeom>
                <a:noFill/>
                <a:ln w="34925">
                  <a:solidFill>
                    <a:srgbClr val="95373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0877C61B-013F-4FE6-ACB4-F95D32D42B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13750" y="4944254"/>
                  <a:ext cx="360041" cy="112232"/>
                </a:xfrm>
                <a:prstGeom prst="line">
                  <a:avLst/>
                </a:prstGeom>
                <a:ln w="3492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4BE6571-ED7F-4FC0-BA82-5CE29AB85525}"/>
                    </a:ext>
                  </a:extLst>
                </p:cNvPr>
                <p:cNvSpPr/>
                <p:nvPr/>
              </p:nvSpPr>
              <p:spPr>
                <a:xfrm>
                  <a:off x="6429226" y="5561902"/>
                  <a:ext cx="3384375" cy="827266"/>
                </a:xfrm>
                <a:prstGeom prst="rect">
                  <a:avLst/>
                </a:prstGeom>
                <a:noFill/>
                <a:ln w="34925">
                  <a:solidFill>
                    <a:srgbClr val="95373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137A30AD-9101-4588-ACD4-2586D299CE69}"/>
                    </a:ext>
                  </a:extLst>
                </p:cNvPr>
                <p:cNvCxnSpPr>
                  <a:cxnSpLocks/>
                  <a:stCxn id="58" idx="3"/>
                </p:cNvCxnSpPr>
                <p:nvPr/>
              </p:nvCxnSpPr>
              <p:spPr>
                <a:xfrm>
                  <a:off x="9813601" y="5975535"/>
                  <a:ext cx="360190" cy="0"/>
                </a:xfrm>
                <a:prstGeom prst="line">
                  <a:avLst/>
                </a:prstGeom>
                <a:ln w="3492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7E305FF-3EA5-4D2D-ADC2-21BD1F116B26}"/>
                </a:ext>
              </a:extLst>
            </p:cNvPr>
            <p:cNvSpPr/>
            <p:nvPr/>
          </p:nvSpPr>
          <p:spPr>
            <a:xfrm>
              <a:off x="7437487" y="2991267"/>
              <a:ext cx="1584176" cy="265018"/>
            </a:xfrm>
            <a:prstGeom prst="rect">
              <a:avLst/>
            </a:prstGeom>
            <a:noFill/>
            <a:ln w="34925">
              <a:solidFill>
                <a:srgbClr val="9537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C9899951-F193-4A15-A15B-EE5B66B0BC53}"/>
                </a:ext>
              </a:extLst>
            </p:cNvPr>
            <p:cNvSpPr/>
            <p:nvPr/>
          </p:nvSpPr>
          <p:spPr>
            <a:xfrm>
              <a:off x="7455827" y="3418164"/>
              <a:ext cx="1548172" cy="518693"/>
            </a:xfrm>
            <a:prstGeom prst="roundRect">
              <a:avLst/>
            </a:prstGeom>
            <a:solidFill>
              <a:srgbClr val="953735"/>
            </a:solidFill>
            <a:ln w="38100">
              <a:solidFill>
                <a:srgbClr val="9537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200" b="1" dirty="0">
                  <a:solidFill>
                    <a:schemeClr val="bg1"/>
                  </a:solidFill>
                </a:rPr>
                <a:t>ห้ามใส่ว่า “รายได้อื่น ๆ” </a:t>
              </a:r>
            </a:p>
            <a:p>
              <a:pPr algn="ctr"/>
              <a:r>
                <a:rPr lang="th-TH" sz="1200" b="1" dirty="0">
                  <a:solidFill>
                    <a:schemeClr val="bg1"/>
                  </a:solidFill>
                </a:rPr>
                <a:t>ให้ระบุด้วยว่าเป็น</a:t>
              </a:r>
            </a:p>
            <a:p>
              <a:pPr algn="ctr"/>
              <a:r>
                <a:rPr lang="th-TH" sz="1200" b="1" dirty="0">
                  <a:solidFill>
                    <a:schemeClr val="bg1"/>
                  </a:solidFill>
                </a:rPr>
                <a:t>รายได้จากอะไร</a:t>
              </a:r>
            </a:p>
          </p:txBody>
        </p:sp>
        <p:sp>
          <p:nvSpPr>
            <p:cNvPr id="70" name="Arrow: Down 69">
              <a:extLst>
                <a:ext uri="{FF2B5EF4-FFF2-40B4-BE49-F238E27FC236}">
                  <a16:creationId xmlns:a16="http://schemas.microsoft.com/office/drawing/2014/main" id="{7406D491-21B2-449D-BC15-AB388ADAE4BE}"/>
                </a:ext>
              </a:extLst>
            </p:cNvPr>
            <p:cNvSpPr/>
            <p:nvPr/>
          </p:nvSpPr>
          <p:spPr>
            <a:xfrm>
              <a:off x="8121413" y="3242955"/>
              <a:ext cx="252178" cy="157346"/>
            </a:xfrm>
            <a:prstGeom prst="downArrow">
              <a:avLst/>
            </a:prstGeom>
            <a:solidFill>
              <a:srgbClr val="953735"/>
            </a:solidFill>
            <a:ln>
              <a:solidFill>
                <a:srgbClr val="9537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01983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8972F2A6-72B2-AB02-831E-BA5BBCC8B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7</a:t>
            </a:fld>
            <a:endParaRPr lang="zh-CN" altLang="en-US"/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F51BD91A-A81E-1DD3-A007-7BCAF3503A7A}"/>
              </a:ext>
            </a:extLst>
          </p:cNvPr>
          <p:cNvGrpSpPr/>
          <p:nvPr/>
        </p:nvGrpSpPr>
        <p:grpSpPr>
          <a:xfrm>
            <a:off x="3769" y="0"/>
            <a:ext cx="12851212" cy="7232650"/>
            <a:chOff x="3769" y="0"/>
            <a:chExt cx="12851212" cy="7232650"/>
          </a:xfrm>
        </p:grpSpPr>
        <p:grpSp>
          <p:nvGrpSpPr>
            <p:cNvPr id="13" name="กลุ่ม 12">
              <a:extLst>
                <a:ext uri="{FF2B5EF4-FFF2-40B4-BE49-F238E27FC236}">
                  <a16:creationId xmlns:a16="http://schemas.microsoft.com/office/drawing/2014/main" id="{9C57BC28-AC9D-F26F-39AA-B31C15FCC74A}"/>
                </a:ext>
              </a:extLst>
            </p:cNvPr>
            <p:cNvGrpSpPr/>
            <p:nvPr/>
          </p:nvGrpSpPr>
          <p:grpSpPr>
            <a:xfrm>
              <a:off x="3769" y="0"/>
              <a:ext cx="12851212" cy="7232650"/>
              <a:chOff x="3769" y="0"/>
              <a:chExt cx="12851212" cy="7232650"/>
            </a:xfrm>
          </p:grpSpPr>
          <p:pic>
            <p:nvPicPr>
              <p:cNvPr id="8" name="รูปภาพ 7">
                <a:extLst>
                  <a:ext uri="{FF2B5EF4-FFF2-40B4-BE49-F238E27FC236}">
                    <a16:creationId xmlns:a16="http://schemas.microsoft.com/office/drawing/2014/main" id="{2A4965AA-FAC8-BF21-9809-FF2D4443A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9" y="0"/>
                <a:ext cx="12851212" cy="7232650"/>
              </a:xfrm>
              <a:prstGeom prst="rect">
                <a:avLst/>
              </a:prstGeom>
            </p:spPr>
          </p:pic>
          <p:sp>
            <p:nvSpPr>
              <p:cNvPr id="11" name="สี่เหลี่ยมผืนผ้า: มุมมน 10">
                <a:extLst>
                  <a:ext uri="{FF2B5EF4-FFF2-40B4-BE49-F238E27FC236}">
                    <a16:creationId xmlns:a16="http://schemas.microsoft.com/office/drawing/2014/main" id="{85E4CCD2-1171-658C-4831-3EFD29C4A8E8}"/>
                  </a:ext>
                </a:extLst>
              </p:cNvPr>
              <p:cNvSpPr/>
              <p:nvPr/>
            </p:nvSpPr>
            <p:spPr>
              <a:xfrm>
                <a:off x="380703" y="1672108"/>
                <a:ext cx="8496944" cy="5112568"/>
              </a:xfrm>
              <a:prstGeom prst="roundRect">
                <a:avLst>
                  <a:gd name="adj" fmla="val 37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9" name="รูปภาพ 8">
                <a:extLst>
                  <a:ext uri="{FF2B5EF4-FFF2-40B4-BE49-F238E27FC236}">
                    <a16:creationId xmlns:a16="http://schemas.microsoft.com/office/drawing/2014/main" id="{C2B762FA-AE4C-811B-3DC7-6ADE474D7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735" y="1703968"/>
                <a:ext cx="3468925" cy="5224725"/>
              </a:xfrm>
              <a:prstGeom prst="rect">
                <a:avLst/>
              </a:prstGeom>
            </p:spPr>
          </p:pic>
          <p:pic>
            <p:nvPicPr>
              <p:cNvPr id="12" name="รูปภาพ 11">
                <a:extLst>
                  <a:ext uri="{FF2B5EF4-FFF2-40B4-BE49-F238E27FC236}">
                    <a16:creationId xmlns:a16="http://schemas.microsoft.com/office/drawing/2014/main" id="{BC4D92EE-0F7A-4F55-D90D-9998D851C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6092" y="1703968"/>
                <a:ext cx="3560373" cy="5224725"/>
              </a:xfrm>
              <a:prstGeom prst="rect">
                <a:avLst/>
              </a:prstGeom>
            </p:spPr>
          </p:pic>
        </p:grp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3DFF0C7D-CE1A-B340-4E4E-FF6CF4543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76881"/>
            <a:stretch>
              <a:fillRect/>
            </a:stretch>
          </p:blipFill>
          <p:spPr>
            <a:xfrm>
              <a:off x="3769" y="0"/>
              <a:ext cx="12851212" cy="1672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988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F5AD40-A366-4C65-AD4A-40000288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3" name="รายงานผล_Final">
            <a:hlinkClick r:id="" action="ppaction://media"/>
            <a:extLst>
              <a:ext uri="{FF2B5EF4-FFF2-40B4-BE49-F238E27FC236}">
                <a16:creationId xmlns:a16="http://schemas.microsoft.com/office/drawing/2014/main" id="{0FCB4381-3341-B2DF-2692-012D280E70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0338"/>
            <a:ext cx="12858750" cy="691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DACB4F19-92BC-4B1C-B7BB-3CA8CC9E93AA}"/>
              </a:ext>
            </a:extLst>
          </p:cNvPr>
          <p:cNvGrpSpPr/>
          <p:nvPr/>
        </p:nvGrpSpPr>
        <p:grpSpPr>
          <a:xfrm>
            <a:off x="-20308" y="-8770"/>
            <a:ext cx="12892183" cy="7297503"/>
            <a:chOff x="-20308" y="-8770"/>
            <a:chExt cx="12892183" cy="7297503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A2821A2C-3D63-AAE1-01DA-92C02795B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6760"/>
            <a:stretch/>
          </p:blipFill>
          <p:spPr>
            <a:xfrm>
              <a:off x="20663" y="-8770"/>
              <a:ext cx="12851212" cy="1680879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E5AA92-B609-4B0A-BA5E-D97BBB1850B9}"/>
                </a:ext>
              </a:extLst>
            </p:cNvPr>
            <p:cNvGrpSpPr/>
            <p:nvPr/>
          </p:nvGrpSpPr>
          <p:grpSpPr>
            <a:xfrm>
              <a:off x="-20308" y="1600101"/>
              <a:ext cx="12858395" cy="5688632"/>
              <a:chOff x="-20308" y="1600101"/>
              <a:chExt cx="12858395" cy="5688632"/>
            </a:xfrm>
          </p:grpSpPr>
          <p:sp>
            <p:nvSpPr>
              <p:cNvPr id="5" name="สี่เหลี่ยมผืนผ้า: มุมมน 4">
                <a:extLst>
                  <a:ext uri="{FF2B5EF4-FFF2-40B4-BE49-F238E27FC236}">
                    <a16:creationId xmlns:a16="http://schemas.microsoft.com/office/drawing/2014/main" id="{38F88327-2AA4-C9B1-DACB-73160E9576BA}"/>
                  </a:ext>
                </a:extLst>
              </p:cNvPr>
              <p:cNvSpPr/>
              <p:nvPr/>
            </p:nvSpPr>
            <p:spPr>
              <a:xfrm>
                <a:off x="312464" y="1672109"/>
                <a:ext cx="4320480" cy="5031904"/>
              </a:xfrm>
              <a:prstGeom prst="roundRect">
                <a:avLst>
                  <a:gd name="adj" fmla="val 281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C0521659-15A3-73AC-1DDD-0A036A14A1F8}"/>
                  </a:ext>
                </a:extLst>
              </p:cNvPr>
              <p:cNvSpPr/>
              <p:nvPr/>
            </p:nvSpPr>
            <p:spPr>
              <a:xfrm>
                <a:off x="7094528" y="5376638"/>
                <a:ext cx="2867007" cy="1327375"/>
              </a:xfrm>
              <a:prstGeom prst="roundRect">
                <a:avLst>
                  <a:gd name="adj" fmla="val 281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6A60D1D-E009-4012-87DA-54377768987C}"/>
                  </a:ext>
                </a:extLst>
              </p:cNvPr>
              <p:cNvGrpSpPr/>
              <p:nvPr/>
            </p:nvGrpSpPr>
            <p:grpSpPr>
              <a:xfrm>
                <a:off x="-20308" y="1656184"/>
                <a:ext cx="12858395" cy="5632549"/>
                <a:chOff x="31392" y="1600101"/>
                <a:chExt cx="12858395" cy="5632549"/>
              </a:xfrm>
            </p:grpSpPr>
            <p:sp>
              <p:nvSpPr>
                <p:cNvPr id="55" name="矩形 9">
                  <a:extLst>
                    <a:ext uri="{FF2B5EF4-FFF2-40B4-BE49-F238E27FC236}">
                      <a16:creationId xmlns:a16="http://schemas.microsoft.com/office/drawing/2014/main" id="{3F5E31CF-35A7-4756-838D-7227CC3710A6}"/>
                    </a:ext>
                  </a:extLst>
                </p:cNvPr>
                <p:cNvSpPr/>
                <p:nvPr/>
              </p:nvSpPr>
              <p:spPr>
                <a:xfrm>
                  <a:off x="31392" y="7088188"/>
                  <a:ext cx="12858395" cy="144462"/>
                </a:xfrm>
                <a:prstGeom prst="rect">
                  <a:avLst/>
                </a:prstGeom>
                <a:solidFill>
                  <a:srgbClr val="99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81071C3D-A413-4771-BB9C-4D8B283F3E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9054"/>
                <a:stretch/>
              </p:blipFill>
              <p:spPr>
                <a:xfrm>
                  <a:off x="380703" y="1692631"/>
                  <a:ext cx="3468056" cy="5223061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54F328C8-5418-4632-8A2B-82A72BE56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9142"/>
                <a:stretch/>
              </p:blipFill>
              <p:spPr>
                <a:xfrm>
                  <a:off x="6429375" y="1722021"/>
                  <a:ext cx="3555859" cy="5223061"/>
                </a:xfrm>
                <a:prstGeom prst="rect">
                  <a:avLst/>
                </a:prstGeom>
              </p:spPr>
            </p:pic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126D87FE-F87E-4CD3-9A04-44EE7F3C50D5}"/>
                    </a:ext>
                  </a:extLst>
                </p:cNvPr>
                <p:cNvSpPr/>
                <p:nvPr/>
              </p:nvSpPr>
              <p:spPr>
                <a:xfrm>
                  <a:off x="1820863" y="2680221"/>
                  <a:ext cx="1944216" cy="1008112"/>
                </a:xfrm>
                <a:prstGeom prst="rect">
                  <a:avLst/>
                </a:prstGeom>
                <a:noFill/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C3604944-679A-4139-B172-F74A84D16F62}"/>
                    </a:ext>
                  </a:extLst>
                </p:cNvPr>
                <p:cNvCxnSpPr>
                  <a:cxnSpLocks/>
                  <a:stCxn id="58" idx="3"/>
                  <a:endCxn id="61" idx="1"/>
                </p:cNvCxnSpPr>
                <p:nvPr/>
              </p:nvCxnSpPr>
              <p:spPr>
                <a:xfrm flipV="1">
                  <a:off x="3765079" y="2186617"/>
                  <a:ext cx="294471" cy="997660"/>
                </a:xfrm>
                <a:prstGeom prst="line">
                  <a:avLst/>
                </a:prstGeom>
                <a:ln w="34925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C5575F5-2A6C-469D-9FD5-A0DC3994BC1B}"/>
                    </a:ext>
                  </a:extLst>
                </p:cNvPr>
                <p:cNvSpPr/>
                <p:nvPr/>
              </p:nvSpPr>
              <p:spPr>
                <a:xfrm>
                  <a:off x="4059550" y="1912242"/>
                  <a:ext cx="2225809" cy="623963"/>
                </a:xfrm>
                <a:prstGeom prst="rect">
                  <a:avLst/>
                </a:prstGeom>
                <a:solidFill>
                  <a:srgbClr val="990000"/>
                </a:solidFill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CAE7D60-6263-4D09-9341-614A59DA4AFF}"/>
                    </a:ext>
                  </a:extLst>
                </p:cNvPr>
                <p:cNvSpPr txBox="1"/>
                <p:nvPr/>
              </p:nvSpPr>
              <p:spPr>
                <a:xfrm>
                  <a:off x="4059550" y="1925007"/>
                  <a:ext cx="222580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ทำเครื่องหมาย </a:t>
                  </a:r>
                  <a:r>
                    <a:rPr lang="en-US" sz="1400" b="1" dirty="0">
                      <a:solidFill>
                        <a:schemeClr val="bg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  <a:sym typeface="Wingdings" panose="05000000000000000000" pitchFamily="2" charset="2"/>
                    </a:rPr>
                    <a:t></a:t>
                  </a:r>
                  <a:r>
                    <a:rPr lang="en-US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  <a:sym typeface="Wingdings" panose="05000000000000000000" pitchFamily="2" charset="2"/>
                    </a:rPr>
                    <a:t> </a:t>
                  </a:r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  <a:sym typeface="Wingdings" panose="05000000000000000000" pitchFamily="2" charset="2"/>
                    </a:rPr>
                    <a:t>หากเปิดให้บริการแล้ว พร้อมระบุวันที่เปิดและจำนวนผู้ใช้บริการ</a:t>
                  </a:r>
                  <a:endParaRPr lang="th-TH" sz="14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1BFB385-24EB-4B1E-B1C4-9B872DCE7D08}"/>
                    </a:ext>
                  </a:extLst>
                </p:cNvPr>
                <p:cNvSpPr/>
                <p:nvPr/>
              </p:nvSpPr>
              <p:spPr>
                <a:xfrm>
                  <a:off x="380703" y="3813666"/>
                  <a:ext cx="3384376" cy="738763"/>
                </a:xfrm>
                <a:prstGeom prst="rect">
                  <a:avLst/>
                </a:prstGeom>
                <a:noFill/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2AA8B1E-26EB-41AE-9B9F-9FBC6DEDA3C5}"/>
                    </a:ext>
                  </a:extLst>
                </p:cNvPr>
                <p:cNvCxnSpPr>
                  <a:cxnSpLocks/>
                  <a:stCxn id="62" idx="3"/>
                  <a:endCxn id="65" idx="1"/>
                </p:cNvCxnSpPr>
                <p:nvPr/>
              </p:nvCxnSpPr>
              <p:spPr>
                <a:xfrm flipV="1">
                  <a:off x="3765079" y="3149143"/>
                  <a:ext cx="275098" cy="1033905"/>
                </a:xfrm>
                <a:prstGeom prst="line">
                  <a:avLst/>
                </a:prstGeom>
                <a:ln w="34925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5B74486-6890-4FB0-9508-D9B18977FBBE}"/>
                    </a:ext>
                  </a:extLst>
                </p:cNvPr>
                <p:cNvSpPr/>
                <p:nvPr/>
              </p:nvSpPr>
              <p:spPr>
                <a:xfrm>
                  <a:off x="4059550" y="2778636"/>
                  <a:ext cx="2225809" cy="802101"/>
                </a:xfrm>
                <a:prstGeom prst="rect">
                  <a:avLst/>
                </a:prstGeom>
                <a:solidFill>
                  <a:srgbClr val="990000"/>
                </a:solidFill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1369F06-4700-46BA-905C-8A2B3A650935}"/>
                    </a:ext>
                  </a:extLst>
                </p:cNvPr>
                <p:cNvSpPr txBox="1"/>
                <p:nvPr/>
              </p:nvSpPr>
              <p:spPr>
                <a:xfrm>
                  <a:off x="4040177" y="2779811"/>
                  <a:ext cx="2225809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ระบุโครงข่ายที่เช่าใช้เพื่อนำมาให้บริการที่ได้รับอนุญาต เช่าใช้จากผู้ให้บริการรายใด และจำนวนความจุที่เช่าใช้</a:t>
                  </a: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AA0A987-6910-4865-B2DB-AB9572A012FE}"/>
                    </a:ext>
                  </a:extLst>
                </p:cNvPr>
                <p:cNvSpPr/>
                <p:nvPr/>
              </p:nvSpPr>
              <p:spPr>
                <a:xfrm>
                  <a:off x="380703" y="4609290"/>
                  <a:ext cx="3384376" cy="738762"/>
                </a:xfrm>
                <a:prstGeom prst="rect">
                  <a:avLst/>
                </a:prstGeom>
                <a:noFill/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9E1CEDC9-3B8D-4A89-92CD-ACBCB9A7E461}"/>
                    </a:ext>
                  </a:extLst>
                </p:cNvPr>
                <p:cNvCxnSpPr>
                  <a:cxnSpLocks/>
                  <a:stCxn id="66" idx="3"/>
                  <a:endCxn id="69" idx="1"/>
                </p:cNvCxnSpPr>
                <p:nvPr/>
              </p:nvCxnSpPr>
              <p:spPr>
                <a:xfrm flipV="1">
                  <a:off x="3765079" y="4215833"/>
                  <a:ext cx="294802" cy="762838"/>
                </a:xfrm>
                <a:prstGeom prst="line">
                  <a:avLst/>
                </a:prstGeom>
                <a:ln w="34925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E8C8E12-DF35-4A25-BDFE-1F513A3729C3}"/>
                    </a:ext>
                  </a:extLst>
                </p:cNvPr>
                <p:cNvSpPr/>
                <p:nvPr/>
              </p:nvSpPr>
              <p:spPr>
                <a:xfrm>
                  <a:off x="4079254" y="3845326"/>
                  <a:ext cx="2225809" cy="802101"/>
                </a:xfrm>
                <a:prstGeom prst="rect">
                  <a:avLst/>
                </a:prstGeom>
                <a:solidFill>
                  <a:srgbClr val="990000"/>
                </a:solidFill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91B86A65-802E-4848-8A34-DEA0960C464D}"/>
                    </a:ext>
                  </a:extLst>
                </p:cNvPr>
                <p:cNvSpPr txBox="1"/>
                <p:nvPr/>
              </p:nvSpPr>
              <p:spPr>
                <a:xfrm>
                  <a:off x="4059881" y="3846501"/>
                  <a:ext cx="2225809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ระบุโครงข่ายหรือบริการที่เช่าใช้/ซื้อ </a:t>
                  </a:r>
                  <a:b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</a:br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เช่าใช้/ซื้อโครงข่ายจากผู้ให้บริการรายใด และจำนวนความจุที่เช่าใช้/ซื้อ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88FC98C-50C7-4A5F-A24D-973292E57C19}"/>
                    </a:ext>
                  </a:extLst>
                </p:cNvPr>
                <p:cNvSpPr/>
                <p:nvPr/>
              </p:nvSpPr>
              <p:spPr>
                <a:xfrm>
                  <a:off x="380372" y="5406392"/>
                  <a:ext cx="3384376" cy="564425"/>
                </a:xfrm>
                <a:prstGeom prst="rect">
                  <a:avLst/>
                </a:prstGeom>
                <a:noFill/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4DC752D1-537A-4F2D-ABA1-1410B664C1EB}"/>
                    </a:ext>
                  </a:extLst>
                </p:cNvPr>
                <p:cNvCxnSpPr>
                  <a:cxnSpLocks/>
                  <a:stCxn id="70" idx="3"/>
                  <a:endCxn id="72" idx="1"/>
                </p:cNvCxnSpPr>
                <p:nvPr/>
              </p:nvCxnSpPr>
              <p:spPr>
                <a:xfrm flipV="1">
                  <a:off x="3764748" y="5272050"/>
                  <a:ext cx="293781" cy="416555"/>
                </a:xfrm>
                <a:prstGeom prst="line">
                  <a:avLst/>
                </a:prstGeom>
                <a:ln w="34925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75D866C-E64F-4369-A6BC-B881BDD778B4}"/>
                    </a:ext>
                  </a:extLst>
                </p:cNvPr>
                <p:cNvSpPr/>
                <p:nvPr/>
              </p:nvSpPr>
              <p:spPr>
                <a:xfrm>
                  <a:off x="4058529" y="4779301"/>
                  <a:ext cx="2225809" cy="985497"/>
                </a:xfrm>
                <a:prstGeom prst="rect">
                  <a:avLst/>
                </a:prstGeom>
                <a:solidFill>
                  <a:srgbClr val="990000"/>
                </a:solidFill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E4DF982-BA2F-4ECB-B1F3-C7581BF73195}"/>
                    </a:ext>
                  </a:extLst>
                </p:cNvPr>
                <p:cNvSpPr/>
                <p:nvPr/>
              </p:nvSpPr>
              <p:spPr>
                <a:xfrm>
                  <a:off x="380372" y="6123592"/>
                  <a:ext cx="3384376" cy="698337"/>
                </a:xfrm>
                <a:prstGeom prst="rect">
                  <a:avLst/>
                </a:prstGeom>
                <a:noFill/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2D7F78F-5269-4D67-8D75-A6F0B7C30E44}"/>
                    </a:ext>
                  </a:extLst>
                </p:cNvPr>
                <p:cNvCxnSpPr>
                  <a:cxnSpLocks/>
                  <a:stCxn id="73" idx="3"/>
                  <a:endCxn id="76" idx="1"/>
                </p:cNvCxnSpPr>
                <p:nvPr/>
              </p:nvCxnSpPr>
              <p:spPr>
                <a:xfrm>
                  <a:off x="3764748" y="6472761"/>
                  <a:ext cx="282736" cy="3069"/>
                </a:xfrm>
                <a:prstGeom prst="line">
                  <a:avLst/>
                </a:prstGeom>
                <a:ln w="34925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35F84AA2-31F5-4083-9834-1FE4CBD482C2}"/>
                    </a:ext>
                  </a:extLst>
                </p:cNvPr>
                <p:cNvSpPr txBox="1"/>
                <p:nvPr/>
              </p:nvSpPr>
              <p:spPr>
                <a:xfrm>
                  <a:off x="4066244" y="4838383"/>
                  <a:ext cx="2173673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1) ระบุเลขหมายโทรคมนาคมที่ผู้รับใบอนุญาตใช้ในการให้บริการ</a:t>
                  </a:r>
                </a:p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2) ระบุความถี่ที่ใช้ในการให้บริการ</a:t>
                  </a:r>
                </a:p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3) ระบุเลขหมาย </a:t>
                  </a:r>
                  <a:r>
                    <a:rPr lang="en-US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IP </a:t>
                  </a:r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ที่ใช้ในการให้บริการ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51C125A3-D230-4F78-86CD-007C28216CE1}"/>
                    </a:ext>
                  </a:extLst>
                </p:cNvPr>
                <p:cNvSpPr/>
                <p:nvPr/>
              </p:nvSpPr>
              <p:spPr>
                <a:xfrm>
                  <a:off x="4047484" y="6021498"/>
                  <a:ext cx="2813939" cy="908664"/>
                </a:xfrm>
                <a:prstGeom prst="rect">
                  <a:avLst/>
                </a:prstGeom>
                <a:solidFill>
                  <a:srgbClr val="990000"/>
                </a:solidFill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4CA9543-76C1-4833-8985-5E1380E24696}"/>
                    </a:ext>
                  </a:extLst>
                </p:cNvPr>
                <p:cNvSpPr txBox="1"/>
                <p:nvPr/>
              </p:nvSpPr>
              <p:spPr>
                <a:xfrm>
                  <a:off x="4055311" y="6008514"/>
                  <a:ext cx="2813939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1) ระบุรายได้จากการประกอบกิจการโทรคมนาคม</a:t>
                  </a:r>
                </a:p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2) ระบุรายจ่ายจากการประกอบกิจการโทรคมนาคม</a:t>
                  </a:r>
                </a:p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3) ระบุผลประกอบการ กำไร/ขาดทุนจากการประกอบกิจการโทรคมนาคม (รายได้ – รายจ่าย)</a:t>
                  </a: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8E4D9653-F6EA-41B8-91B4-1260DAFB4FA9}"/>
                    </a:ext>
                  </a:extLst>
                </p:cNvPr>
                <p:cNvSpPr/>
                <p:nvPr/>
              </p:nvSpPr>
              <p:spPr>
                <a:xfrm>
                  <a:off x="6529796" y="1798795"/>
                  <a:ext cx="3385622" cy="796093"/>
                </a:xfrm>
                <a:prstGeom prst="rect">
                  <a:avLst/>
                </a:prstGeom>
                <a:noFill/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DD19471E-EFE5-434D-84AF-2FD1292B8691}"/>
                    </a:ext>
                  </a:extLst>
                </p:cNvPr>
                <p:cNvCxnSpPr>
                  <a:cxnSpLocks/>
                  <a:stCxn id="78" idx="3"/>
                  <a:endCxn id="81" idx="1"/>
                </p:cNvCxnSpPr>
                <p:nvPr/>
              </p:nvCxnSpPr>
              <p:spPr>
                <a:xfrm>
                  <a:off x="9915418" y="2196842"/>
                  <a:ext cx="526765" cy="95757"/>
                </a:xfrm>
                <a:prstGeom prst="line">
                  <a:avLst/>
                </a:prstGeom>
                <a:ln w="34925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026A9ABA-04C4-43CC-8FE8-90875F5F7070}"/>
                    </a:ext>
                  </a:extLst>
                </p:cNvPr>
                <p:cNvSpPr/>
                <p:nvPr/>
              </p:nvSpPr>
              <p:spPr>
                <a:xfrm>
                  <a:off x="10442183" y="1630665"/>
                  <a:ext cx="2226628" cy="1337587"/>
                </a:xfrm>
                <a:prstGeom prst="rect">
                  <a:avLst/>
                </a:prstGeom>
                <a:solidFill>
                  <a:srgbClr val="FFFF99"/>
                </a:solidFill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D2684013-13B1-4C7D-8485-B96E78F2A78A}"/>
                    </a:ext>
                  </a:extLst>
                </p:cNvPr>
                <p:cNvSpPr txBox="1"/>
                <p:nvPr/>
              </p:nvSpPr>
              <p:spPr>
                <a:xfrm>
                  <a:off x="10442183" y="1600101"/>
                  <a:ext cx="2226628" cy="1384995"/>
                </a:xfrm>
                <a:prstGeom prst="rect">
                  <a:avLst/>
                </a:prstGeom>
                <a:solidFill>
                  <a:srgbClr val="990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1) ระบุการลงทุนเกี่ยวกับอุปกรณ์หรือการเตรียมการเพื่อให้บริการที่ได้รับอนุญาต</a:t>
                  </a:r>
                </a:p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2) ระบุการลงทุนในการเช่าใช้โครงข่ายต่าง ๆ เพื่อให้บริการที่ได้รับอนุญาต</a:t>
                  </a:r>
                </a:p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3) ระบุจำนวนการจ้างงานของ</a:t>
                  </a:r>
                </a:p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ผู้รับใบอนุญาต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F49037F-0336-4C94-BECD-9E6EDA84817B}"/>
                    </a:ext>
                  </a:extLst>
                </p:cNvPr>
                <p:cNvSpPr/>
                <p:nvPr/>
              </p:nvSpPr>
              <p:spPr>
                <a:xfrm>
                  <a:off x="6531471" y="2615714"/>
                  <a:ext cx="3384376" cy="1096545"/>
                </a:xfrm>
                <a:prstGeom prst="rect">
                  <a:avLst/>
                </a:prstGeom>
                <a:noFill/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5464595-F093-4DAF-928A-984205F09E7F}"/>
                    </a:ext>
                  </a:extLst>
                </p:cNvPr>
                <p:cNvCxnSpPr>
                  <a:cxnSpLocks/>
                  <a:stCxn id="82" idx="3"/>
                  <a:endCxn id="84" idx="1"/>
                </p:cNvCxnSpPr>
                <p:nvPr/>
              </p:nvCxnSpPr>
              <p:spPr>
                <a:xfrm>
                  <a:off x="9915847" y="3163987"/>
                  <a:ext cx="527155" cy="354992"/>
                </a:xfrm>
                <a:prstGeom prst="line">
                  <a:avLst/>
                </a:prstGeom>
                <a:ln w="34925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F3DC43BD-A754-428C-9D77-796E742749F3}"/>
                    </a:ext>
                  </a:extLst>
                </p:cNvPr>
                <p:cNvSpPr/>
                <p:nvPr/>
              </p:nvSpPr>
              <p:spPr>
                <a:xfrm>
                  <a:off x="10443002" y="3100979"/>
                  <a:ext cx="2225809" cy="835999"/>
                </a:xfrm>
                <a:prstGeom prst="rect">
                  <a:avLst/>
                </a:prstGeom>
                <a:solidFill>
                  <a:srgbClr val="990000"/>
                </a:solidFill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459DEDA-4050-4B12-8966-22B60947E884}"/>
                    </a:ext>
                  </a:extLst>
                </p:cNvPr>
                <p:cNvSpPr txBox="1"/>
                <p:nvPr/>
              </p:nvSpPr>
              <p:spPr>
                <a:xfrm>
                  <a:off x="10442184" y="3093745"/>
                  <a:ext cx="2225810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ระบุปัญหาและอุปสรรคในการดำเนินการเพื่อให้บริการตามที่ได้รับอนุญาตใน</a:t>
                  </a:r>
                </a:p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ปีที่ผ่านมา</a:t>
                  </a: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923C0C1-9CBF-4BA4-A548-D2BC2C77551C}"/>
                    </a:ext>
                  </a:extLst>
                </p:cNvPr>
                <p:cNvSpPr/>
                <p:nvPr/>
              </p:nvSpPr>
              <p:spPr>
                <a:xfrm>
                  <a:off x="6531042" y="3765971"/>
                  <a:ext cx="3384376" cy="1037066"/>
                </a:xfrm>
                <a:prstGeom prst="rect">
                  <a:avLst/>
                </a:prstGeom>
                <a:noFill/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41FAB50B-222F-491E-ACA7-E31114E2A0E1}"/>
                    </a:ext>
                  </a:extLst>
                </p:cNvPr>
                <p:cNvCxnSpPr>
                  <a:cxnSpLocks/>
                  <a:stCxn id="86" idx="3"/>
                  <a:endCxn id="88" idx="1"/>
                </p:cNvCxnSpPr>
                <p:nvPr/>
              </p:nvCxnSpPr>
              <p:spPr>
                <a:xfrm>
                  <a:off x="9915418" y="4284504"/>
                  <a:ext cx="527155" cy="333643"/>
                </a:xfrm>
                <a:prstGeom prst="line">
                  <a:avLst/>
                </a:prstGeom>
                <a:ln w="34925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6F3708BD-C2A9-43BC-8460-60093A3B6E94}"/>
                    </a:ext>
                  </a:extLst>
                </p:cNvPr>
                <p:cNvSpPr/>
                <p:nvPr/>
              </p:nvSpPr>
              <p:spPr>
                <a:xfrm>
                  <a:off x="10442573" y="4251235"/>
                  <a:ext cx="2225809" cy="733823"/>
                </a:xfrm>
                <a:prstGeom prst="rect">
                  <a:avLst/>
                </a:prstGeom>
                <a:solidFill>
                  <a:srgbClr val="FFFF99"/>
                </a:solidFill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438D3090-4A93-4948-BA9F-E574C12C86D6}"/>
                    </a:ext>
                  </a:extLst>
                </p:cNvPr>
                <p:cNvSpPr txBox="1"/>
                <p:nvPr/>
              </p:nvSpPr>
              <p:spPr>
                <a:xfrm>
                  <a:off x="10441755" y="4264397"/>
                  <a:ext cx="2225810" cy="738664"/>
                </a:xfrm>
                <a:prstGeom prst="rect">
                  <a:avLst/>
                </a:prstGeom>
                <a:solidFill>
                  <a:srgbClr val="990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1) ระบุรายชื่อผู้ประสานงาน </a:t>
                  </a:r>
                </a:p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2) ระบุที่อยู่ที่สามารถติดต่อได้</a:t>
                  </a:r>
                </a:p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3) ระบุช่องทางการติดต่อ</a:t>
                  </a:r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8F82269F-9FE2-45B4-8F44-F0E5ADD30F5F}"/>
                    </a:ext>
                  </a:extLst>
                </p:cNvPr>
                <p:cNvSpPr/>
                <p:nvPr/>
              </p:nvSpPr>
              <p:spPr>
                <a:xfrm>
                  <a:off x="7333128" y="5060168"/>
                  <a:ext cx="2581044" cy="1037066"/>
                </a:xfrm>
                <a:prstGeom prst="rect">
                  <a:avLst/>
                </a:prstGeom>
                <a:noFill/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D8F84DFC-0FBE-48D7-947E-9D3A50D2A736}"/>
                    </a:ext>
                  </a:extLst>
                </p:cNvPr>
                <p:cNvCxnSpPr>
                  <a:cxnSpLocks/>
                  <a:stCxn id="90" idx="3"/>
                  <a:endCxn id="93" idx="1"/>
                </p:cNvCxnSpPr>
                <p:nvPr/>
              </p:nvCxnSpPr>
              <p:spPr>
                <a:xfrm flipV="1">
                  <a:off x="9914172" y="5478660"/>
                  <a:ext cx="542767" cy="100041"/>
                </a:xfrm>
                <a:prstGeom prst="line">
                  <a:avLst/>
                </a:prstGeom>
                <a:ln w="34925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8FE2220B-DFC6-4380-BB06-9ECE116C1AF6}"/>
                    </a:ext>
                  </a:extLst>
                </p:cNvPr>
                <p:cNvSpPr/>
                <p:nvPr/>
              </p:nvSpPr>
              <p:spPr>
                <a:xfrm>
                  <a:off x="10446188" y="5272509"/>
                  <a:ext cx="2225809" cy="370625"/>
                </a:xfrm>
                <a:prstGeom prst="rect">
                  <a:avLst/>
                </a:prstGeom>
                <a:solidFill>
                  <a:srgbClr val="990000"/>
                </a:solidFill>
                <a:ln w="34925">
                  <a:solidFill>
                    <a:srgbClr val="99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81519459-14C0-49D5-A037-8153FE5737E4}"/>
                    </a:ext>
                  </a:extLst>
                </p:cNvPr>
                <p:cNvSpPr txBox="1"/>
                <p:nvPr/>
              </p:nvSpPr>
              <p:spPr>
                <a:xfrm>
                  <a:off x="10456939" y="5324771"/>
                  <a:ext cx="22258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1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ผู้มีอำนาจลงนาม และ ประทับตราบริษัท</a:t>
                  </a:r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F14194-8673-4CED-B676-A7211EC78291}"/>
                  </a:ext>
                </a:extLst>
              </p:cNvPr>
              <p:cNvSpPr/>
              <p:nvPr/>
            </p:nvSpPr>
            <p:spPr>
              <a:xfrm>
                <a:off x="84779" y="1600101"/>
                <a:ext cx="207968" cy="3249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33355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31.pptx"/>
</p:tagLst>
</file>

<file path=ppt/theme/theme1.xml><?xml version="1.0" encoding="utf-8"?>
<a:theme xmlns:a="http://schemas.openxmlformats.org/drawingml/2006/main" name="WWW.HOMEPPT.COM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2261</Words>
  <Application>Microsoft Office PowerPoint</Application>
  <PresentationFormat>Custom</PresentationFormat>
  <Paragraphs>153</Paragraphs>
  <Slides>29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TH SarabunPSK</vt:lpstr>
      <vt:lpstr>WWW.HOMEPPT.COM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简洁商务汇报</dc:title>
  <dc:creator/>
  <cp:keywords>第一PPT模板网：www.1ppt.com</cp:keywords>
  <cp:lastModifiedBy/>
  <cp:revision>1</cp:revision>
  <dcterms:created xsi:type="dcterms:W3CDTF">2016-09-26T19:01:29Z</dcterms:created>
  <dcterms:modified xsi:type="dcterms:W3CDTF">2026-04-30T02:14:10Z</dcterms:modified>
</cp:coreProperties>
</file>