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97" r:id="rId1"/>
    <p:sldMasterId id="2147483720" r:id="rId2"/>
  </p:sldMasterIdLst>
  <p:notesMasterIdLst>
    <p:notesMasterId r:id="rId29"/>
  </p:notesMasterIdLst>
  <p:handoutMasterIdLst>
    <p:handoutMasterId r:id="rId30"/>
  </p:handoutMasterIdLst>
  <p:sldIdLst>
    <p:sldId id="366" r:id="rId3"/>
    <p:sldId id="2803" r:id="rId4"/>
    <p:sldId id="2856" r:id="rId5"/>
    <p:sldId id="2882" r:id="rId6"/>
    <p:sldId id="2859" r:id="rId7"/>
    <p:sldId id="2857" r:id="rId8"/>
    <p:sldId id="2858" r:id="rId9"/>
    <p:sldId id="2874" r:id="rId10"/>
    <p:sldId id="2876" r:id="rId11"/>
    <p:sldId id="2875" r:id="rId12"/>
    <p:sldId id="2860" r:id="rId13"/>
    <p:sldId id="2862" r:id="rId14"/>
    <p:sldId id="2863" r:id="rId15"/>
    <p:sldId id="2864" r:id="rId16"/>
    <p:sldId id="2880" r:id="rId17"/>
    <p:sldId id="2878" r:id="rId18"/>
    <p:sldId id="2879" r:id="rId19"/>
    <p:sldId id="2865" r:id="rId20"/>
    <p:sldId id="2866" r:id="rId21"/>
    <p:sldId id="2867" r:id="rId22"/>
    <p:sldId id="2869" r:id="rId23"/>
    <p:sldId id="2870" r:id="rId24"/>
    <p:sldId id="2871" r:id="rId25"/>
    <p:sldId id="2877" r:id="rId26"/>
    <p:sldId id="2881" r:id="rId27"/>
    <p:sldId id="2872" r:id="rId28"/>
  </p:sldIdLst>
  <p:sldSz cx="12858750" cy="7232650"/>
  <p:notesSz cx="6797675" cy="9982200"/>
  <p:custDataLst>
    <p:tags r:id="rId3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F2DCDB"/>
    <a:srgbClr val="990000"/>
    <a:srgbClr val="FF0D0D"/>
    <a:srgbClr val="C0504D"/>
    <a:srgbClr val="D9D9D9"/>
    <a:srgbClr val="632523"/>
    <a:srgbClr val="F2F2F2"/>
    <a:srgbClr val="DDD9C3"/>
    <a:srgbClr val="DB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09" autoAdjust="0"/>
    <p:restoredTop sz="88612" autoAdjust="0"/>
  </p:normalViewPr>
  <p:slideViewPr>
    <p:cSldViewPr>
      <p:cViewPr varScale="1">
        <p:scale>
          <a:sx n="95" d="100"/>
          <a:sy n="95" d="100"/>
        </p:scale>
        <p:origin x="1170" y="84"/>
      </p:cViewPr>
      <p:guideLst>
        <p:guide orient="horz" pos="328"/>
        <p:guide pos="4050"/>
        <p:guide pos="557"/>
        <p:guide orient="horz" pos="4183"/>
        <p:guide pos="7497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500845"/>
          </a:xfrm>
          <a:prstGeom prst="rect">
            <a:avLst/>
          </a:prstGeom>
        </p:spPr>
        <p:txBody>
          <a:bodyPr vert="horz" lIns="92444" tIns="46222" rIns="92444" bIns="46222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500845"/>
          </a:xfrm>
          <a:prstGeom prst="rect">
            <a:avLst/>
          </a:prstGeom>
        </p:spPr>
        <p:txBody>
          <a:bodyPr vert="horz" lIns="92444" tIns="46222" rIns="92444" bIns="46222" rtlCol="0"/>
          <a:lstStyle>
            <a:lvl1pPr algn="r">
              <a:defRPr sz="1300"/>
            </a:lvl1pPr>
          </a:lstStyle>
          <a:p>
            <a:fld id="{E9630DBF-D010-4114-9DE3-41E342A27C18}" type="datetimeFigureOut">
              <a:rPr lang="zh-CN" altLang="en-US" smtClean="0"/>
              <a:pPr/>
              <a:t>2025/5/8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9481363"/>
            <a:ext cx="2945659" cy="500843"/>
          </a:xfrm>
          <a:prstGeom prst="rect">
            <a:avLst/>
          </a:prstGeom>
        </p:spPr>
        <p:txBody>
          <a:bodyPr vert="horz" lIns="92444" tIns="46222" rIns="92444" bIns="46222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4" y="9481363"/>
            <a:ext cx="2945659" cy="500843"/>
          </a:xfrm>
          <a:prstGeom prst="rect">
            <a:avLst/>
          </a:prstGeom>
        </p:spPr>
        <p:txBody>
          <a:bodyPr vert="horz" lIns="92444" tIns="46222" rIns="92444" bIns="46222" rtlCol="0" anchor="b"/>
          <a:lstStyle>
            <a:lvl1pPr algn="r">
              <a:defRPr sz="1300"/>
            </a:lvl1pPr>
          </a:lstStyle>
          <a:p>
            <a:fld id="{D4D1D107-4CC9-43CA-8CA8-36E1DF70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660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9109"/>
          </a:xfrm>
          <a:prstGeom prst="rect">
            <a:avLst/>
          </a:prstGeom>
        </p:spPr>
        <p:txBody>
          <a:bodyPr vert="horz" lIns="92444" tIns="46222" rIns="92444" bIns="46222" rtlCol="0"/>
          <a:lstStyle>
            <a:lvl1pPr algn="l">
              <a:defRPr sz="13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9109"/>
          </a:xfrm>
          <a:prstGeom prst="rect">
            <a:avLst/>
          </a:prstGeom>
        </p:spPr>
        <p:txBody>
          <a:bodyPr vert="horz" lIns="92444" tIns="46222" rIns="92444" bIns="46222" rtlCol="0"/>
          <a:lstStyle>
            <a:lvl1pPr algn="r">
              <a:defRPr sz="13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2025/5/8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9850" y="747713"/>
            <a:ext cx="6657975" cy="3744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4" tIns="46222" rIns="92444" bIns="46222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41549"/>
            <a:ext cx="5438140" cy="4491990"/>
          </a:xfrm>
          <a:prstGeom prst="rect">
            <a:avLst/>
          </a:prstGeom>
        </p:spPr>
        <p:txBody>
          <a:bodyPr vert="horz" lIns="92444" tIns="46222" rIns="92444" bIns="46222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81359"/>
            <a:ext cx="2945659" cy="499109"/>
          </a:xfrm>
          <a:prstGeom prst="rect">
            <a:avLst/>
          </a:prstGeom>
        </p:spPr>
        <p:txBody>
          <a:bodyPr vert="horz" lIns="92444" tIns="46222" rIns="92444" bIns="46222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4" y="9481359"/>
            <a:ext cx="2945659" cy="499109"/>
          </a:xfrm>
          <a:prstGeom prst="rect">
            <a:avLst/>
          </a:prstGeom>
        </p:spPr>
        <p:txBody>
          <a:bodyPr vert="horz" wrap="square" lIns="92444" tIns="46222" rIns="92444" bIns="4622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230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เมื่อดาวน์โหลดแบบฟอร์มมาเรียบร้อยจะปรากฏข้อมูลเบื้องต้นของผู้รับใบอนุญาต ได้แก่ ชื่อ เลขที่ใบอนุญาต และบริการที่ได้รับอนุญาตไว้เรียบร้อยแล้ว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ข้อ 2. ทำเครื่องหมาย / หากเปิดให้บริการแล้ว พร้อมระบุวันที่เปิดและจำนวนผู้ใช้บริการ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ข้อ 3. ข้อมูลด้านการให้บริการ ให้เลือกกรอกในส่วนที่ผู้รับใบอนุญาตมีการเช่า /ซื้อ/ ใช้งานเพื่อนำมาให้บริการตามที่ได้รับใบอนุญาตเท่านั้น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3.1 การเช่าใช้โครงข่ายในการให้บริการ กรณีที่มีการเช่าใช้โครงข่ายเพื่อให้บริการ ให้ระบุโครงข่ายที่เช่าใช้ เช่าใช้จากผู้ให้บริการรายใด และจำนวนความจุที่เช่าใช้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3.2 การเช่าใช้โครงข่าย/การซื้อบริการโทรคมนาคม กรณีที่ผู้รับใบอนุญาตให้บริการขายต่อบริการโทรคมนาคม ให้ระบุโครงข่ายหรือบริการที่เช่าใช้/ซื้อ เช่าใช้/ซื้อจากผู้ให้บริการรายใด และจำนวนความจุที่เช่าใช้/ซื้อ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3.3 ทรัพยากรโทรคมนาคมที่ใช้ในการให้บริการ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1) ระบุเลขหมายโทรคมนาคมที่ผู้รับใบอนุญาตใช้ในการให้บริการ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2) ระบุความถี่ที่ใช้ในการให้บริการ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3) ระบุหมายเลข </a:t>
            </a:r>
            <a:r>
              <a:rPr lang="en-US" altLang="zh-CN" dirty="0"/>
              <a:t>IP </a:t>
            </a:r>
            <a:r>
              <a:rPr lang="th-TH" altLang="zh-CN" dirty="0"/>
              <a:t>ที่ใช้ในการให้บริการ</a:t>
            </a:r>
          </a:p>
          <a:p>
            <a:r>
              <a:rPr lang="th-TH" altLang="zh-CN" dirty="0"/>
              <a:t>ข้อ 4 ข้อมูลการประกอบกิจการ</a:t>
            </a:r>
          </a:p>
          <a:p>
            <a:r>
              <a:rPr lang="th-TH" altLang="zh-CN" dirty="0"/>
              <a:t>4.1 ฐานะและผลดำเนินการด้านการเงินในการให้บริการโทรคมนาคมในปีที่ผ่านมา</a:t>
            </a:r>
          </a:p>
          <a:p>
            <a:pPr marL="346665" indent="-346665">
              <a:buFont typeface="Arial" panose="020B0604020202020204" pitchFamily="34" charset="0"/>
              <a:buAutoNum type="arabicParenR"/>
            </a:pPr>
            <a:r>
              <a:rPr lang="th-TH" altLang="zh-CN" dirty="0"/>
              <a:t>ระบุรายได้จากการประกอบกิจการโทรคมนาคมตามแบบใบอนุญาต</a:t>
            </a:r>
          </a:p>
          <a:p>
            <a:pPr marL="346665" indent="-346665">
              <a:buFont typeface="Arial" panose="020B0604020202020204" pitchFamily="34" charset="0"/>
              <a:buAutoNum type="arabicParenR"/>
            </a:pPr>
            <a:r>
              <a:rPr lang="th-TH" altLang="zh-CN" dirty="0"/>
              <a:t>ระบุรายจ่ายจากการประกอบกิจการโทรคมนาคมตามแบบใบอนุญาต</a:t>
            </a:r>
          </a:p>
          <a:p>
            <a:pPr marL="346665" indent="-346665">
              <a:buFont typeface="Arial" panose="020B0604020202020204" pitchFamily="34" charset="0"/>
              <a:buAutoNum type="arabicParenR"/>
            </a:pPr>
            <a:r>
              <a:rPr lang="th-TH" altLang="zh-CN" dirty="0"/>
              <a:t>ระบุผลประกอบการ กำไร/ขาดทุน จากการประกอบกิจการโทรคมนาคม โดยนำรายได้ข้อ 1) หักรายจ่ายข้อ 2)</a:t>
            </a:r>
          </a:p>
          <a:p>
            <a:r>
              <a:rPr lang="th-TH" altLang="zh-CN" dirty="0"/>
              <a:t>4.2 รายละเอียดการลงทุน/การดำเนินการ ในการให้บริการโทรคมนาคมปีที่ผ่านมา (ถ้ามี)</a:t>
            </a:r>
          </a:p>
          <a:p>
            <a:pPr marL="346665" indent="-346665">
              <a:buFont typeface="Arial" panose="020B0604020202020204" pitchFamily="34" charset="0"/>
              <a:buAutoNum type="arabicParenR"/>
            </a:pPr>
            <a:r>
              <a:rPr lang="th-TH" altLang="zh-CN" dirty="0"/>
              <a:t>ระบุการลงทุนเกี่ยวกับอุปกรณ์หรือการเตรียมการเพื่อให้บริการที่ได้รับอนุญาต ว่ามีการลงทุนเป็นจำนวนเงินเท่าไหร่</a:t>
            </a:r>
          </a:p>
          <a:p>
            <a:pPr marL="346665" indent="-346665">
              <a:buFont typeface="Arial" panose="020B0604020202020204" pitchFamily="34" charset="0"/>
              <a:buAutoNum type="arabicParenR"/>
            </a:pPr>
            <a:r>
              <a:rPr lang="th-TH" altLang="zh-CN" dirty="0"/>
              <a:t>ระบุการลงทุนในการเช้าใช้โครงข่ายต่างๆเพื่อให้บริการที่ได้รับอนุญาต ว่ามีการลงทุนเป็นจำนวนเงินเท่าไหร่</a:t>
            </a:r>
          </a:p>
          <a:p>
            <a:pPr marL="346665" indent="-346665">
              <a:buFont typeface="Arial" panose="020B0604020202020204" pitchFamily="34" charset="0"/>
              <a:buAutoNum type="arabicParenR"/>
            </a:pPr>
            <a:r>
              <a:rPr lang="th-TH" altLang="zh-CN" dirty="0"/>
              <a:t>ระบุจำนวนการจ้างงาน ว่ามีการจ้างงานเพื่อดำเนินการเกี่ยวกับการให้บริการโทรคมนาคมจำนวนกี่คน</a:t>
            </a:r>
          </a:p>
          <a:p>
            <a:r>
              <a:rPr lang="th-TH" altLang="zh-CN" dirty="0"/>
              <a:t>ข้อ 5 ระบุปัญหาและอุปสรรคในการดำเนินการ ถ้ามี </a:t>
            </a:r>
          </a:p>
          <a:p>
            <a:r>
              <a:rPr lang="th-TH" altLang="zh-CN" dirty="0"/>
              <a:t>ข้อ 6 ข้อมูลสำหรับการติดต่อประสานงาน ได้แก่ ชื่อผู้ประสานงาน ที่อยู่ที่สามารถติดต่อได้ ช่องทางการติดต่อ ได้แก่ หมายเลขโทรศัพท์ และอีเมล</a:t>
            </a:r>
          </a:p>
          <a:p>
            <a:r>
              <a:rPr lang="th-TH" altLang="zh-CN" dirty="0"/>
              <a:t>เมื่อกรอกข้อมูลครบถ้วนให้ผู้มีอำนาจลงนาม และประทับตราบริษัท จัดส่งเข้ามาพร้อมเอกสารประกอบการชำระค่าธรรมเนียมอื่นๆ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02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เมื่อเตรียมเอกสารครบถ้วนแล้วให้เข้าไปกรอกข้อมูลในระบบ</a:t>
            </a:r>
            <a:r>
              <a:rPr lang="th-TH" altLang="zh-CN" baseline="0" dirty="0"/>
              <a:t> </a:t>
            </a:r>
            <a:r>
              <a:rPr lang="en-US" altLang="zh-CN" baseline="0" dirty="0"/>
              <a:t>e-Payment </a:t>
            </a:r>
            <a:r>
              <a:rPr lang="th-TH" altLang="zh-CN" baseline="0" dirty="0"/>
              <a:t>เพื่อดำเนินการชำระเงิน (การยื่นชำระเงินเป็นเรื่องหนึ่ง และการยื่นเอกสารเป็นเรื่องหนึ่ง)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ให้เข้าไปที่</a:t>
            </a:r>
            <a:r>
              <a:rPr lang="th-TH" altLang="zh-CN" baseline="0" dirty="0" err="1"/>
              <a:t>ลิงก์</a:t>
            </a:r>
            <a:r>
              <a:rPr lang="th-TH" altLang="zh-CN" baseline="0" dirty="0"/>
              <a:t> </a:t>
            </a:r>
            <a:r>
              <a:rPr lang="en-US" altLang="zh-CN" baseline="0" dirty="0"/>
              <a:t>https://telecomfee.nbtc.go.th</a:t>
            </a:r>
            <a:endParaRPr lang="th-TH" altLang="zh-CN" baseline="0" dirty="0"/>
          </a:p>
          <a:p>
            <a:pPr marL="288887" indent="-288887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71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หน้าแรกแบ่งเป็น</a:t>
            </a:r>
            <a:r>
              <a:rPr lang="th-TH" altLang="zh-CN" baseline="0" dirty="0"/>
              <a:t> 4 ส่วน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ส่วนที่ 1 ให้ล็อกอินโดยใช้ </a:t>
            </a:r>
            <a:r>
              <a:rPr lang="en-US" altLang="zh-CN" baseline="0" dirty="0"/>
              <a:t>Username </a:t>
            </a:r>
            <a:r>
              <a:rPr lang="th-TH" altLang="zh-CN" baseline="0" dirty="0"/>
              <a:t>และ </a:t>
            </a:r>
            <a:r>
              <a:rPr lang="en-US" altLang="zh-CN" baseline="0" dirty="0"/>
              <a:t>Password </a:t>
            </a:r>
            <a:r>
              <a:rPr lang="th-TH" altLang="zh-CN" baseline="0" dirty="0"/>
              <a:t>ที่สำนักงานให้ไว้ หากไม่ทราบให้อี</a:t>
            </a:r>
            <a:r>
              <a:rPr lang="th-TH" altLang="zh-CN" baseline="0" dirty="0" err="1"/>
              <a:t>เมลมา</a:t>
            </a:r>
            <a:r>
              <a:rPr lang="th-TH" altLang="zh-CN" baseline="0" dirty="0"/>
              <a:t>ขอได้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ส่วนที่ 2 หากชำระในรอบปีบัญชีล่าสุด จะมีปุ่มทางลัดของปีนั้น ๆ ให้คลิกเข้าไปเพื่อเข้าไปกรอกข้อมูลเพื่อชำระค่าธรรมเนียมได้ที่ปุ่มนี้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ส่วนที่ 3 สามารถศึกษาและดาวน์โหลดเอกสารแบบฟอร์มต่าง ๆ ได้ที่นี่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ส่วนที่ 4 ก่อน </a:t>
            </a:r>
            <a:r>
              <a:rPr lang="en-US" altLang="zh-CN" baseline="0" dirty="0"/>
              <a:t>log in </a:t>
            </a:r>
            <a:r>
              <a:rPr lang="th-TH" altLang="zh-CN" baseline="0" dirty="0"/>
              <a:t>เข้าไปยื่นชำระ ขอให้มาที่ส่วนนี้ก่อนเลย เพื่อปรับปรุงข้อมูล อี</a:t>
            </a:r>
            <a:r>
              <a:rPr lang="th-TH" altLang="zh-CN" baseline="0" dirty="0" err="1"/>
              <a:t>เมล</a:t>
            </a:r>
            <a:r>
              <a:rPr lang="th-TH" altLang="zh-CN" baseline="0" dirty="0"/>
              <a:t>และเบอร์โทร สำหรับรับใบเสร็จอิเล็กทรอนิกส์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07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เมื่อ</a:t>
            </a:r>
            <a:r>
              <a:rPr lang="th-TH" altLang="zh-CN" baseline="0" dirty="0"/>
              <a:t> </a:t>
            </a:r>
            <a:r>
              <a:rPr lang="en-US" altLang="zh-CN" baseline="0" dirty="0"/>
              <a:t>log in </a:t>
            </a:r>
            <a:r>
              <a:rPr lang="th-TH" altLang="zh-CN" baseline="0" dirty="0"/>
              <a:t>เข้ามาแล้ว ให้ไปที่ เมนู ซ้ายมือ คลิกเลือกค่าธรรมเนียม </a:t>
            </a:r>
            <a:r>
              <a:rPr lang="en-US" altLang="zh-CN" baseline="0" dirty="0"/>
              <a:t>-&gt; </a:t>
            </a:r>
            <a:r>
              <a:rPr lang="th-TH" altLang="zh-CN" baseline="0" dirty="0"/>
              <a:t>เลือก </a:t>
            </a:r>
            <a:r>
              <a:rPr lang="en-US" altLang="zh-CN" baseline="0" dirty="0" err="1"/>
              <a:t>tabsheet</a:t>
            </a:r>
            <a:r>
              <a:rPr lang="en-US" altLang="zh-CN" baseline="0" dirty="0"/>
              <a:t> </a:t>
            </a:r>
            <a:r>
              <a:rPr lang="th-TH" altLang="zh-CN" baseline="0" dirty="0"/>
              <a:t>ค่าธรรมเนียมใบอนุญาตรายปี </a:t>
            </a:r>
            <a:r>
              <a:rPr lang="en-US" altLang="zh-CN" baseline="0" dirty="0"/>
              <a:t>-&gt;</a:t>
            </a:r>
            <a:r>
              <a:rPr lang="th-TH" altLang="zh-CN" baseline="0" dirty="0"/>
              <a:t>เลือกแบบใบอนุญาต (ชำระได้ทีละแบบใบอนุญาต) คลิกค้นหา </a:t>
            </a:r>
            <a:r>
              <a:rPr lang="en-US" altLang="zh-CN" baseline="0" dirty="0"/>
              <a:t>-&gt; </a:t>
            </a:r>
            <a:r>
              <a:rPr lang="th-TH" altLang="zh-CN" baseline="0" dirty="0"/>
              <a:t>เลือกรอบปีบัญชีที่ถูกต้อง คลิก </a:t>
            </a:r>
            <a:r>
              <a:rPr lang="en-US" altLang="zh-CN" baseline="0" dirty="0"/>
              <a:t>Detail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3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เลือกปีที่ชำระค่าธรรมเนียม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กรอกรายได้ที่เกิดจากการประกอบกิจการโทรคมนาคม </a:t>
            </a:r>
            <a:r>
              <a:rPr lang="en-US" altLang="zh-CN" dirty="0"/>
              <a:t>-&gt; </a:t>
            </a:r>
            <a:r>
              <a:rPr lang="th-TH" altLang="zh-CN" dirty="0"/>
              <a:t>คลิกด้านนอกตรงพื้นที่ขาว ระบบจะคำนวณอัตโนมัติ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คลิก บันทึก เจอหน้า</a:t>
            </a:r>
            <a:r>
              <a:rPr lang="th-TH" altLang="zh-CN" baseline="0" dirty="0"/>
              <a:t> </a:t>
            </a:r>
            <a:r>
              <a:rPr lang="en-US" altLang="zh-CN" baseline="0" dirty="0"/>
              <a:t>pop-up </a:t>
            </a:r>
            <a:r>
              <a:rPr lang="th-TH" altLang="zh-CN" baseline="0" dirty="0"/>
              <a:t>ให้คลิก ปิด และคลิก ปุ่ม “</a:t>
            </a:r>
            <a:r>
              <a:rPr lang="en-US" altLang="zh-CN" baseline="0" dirty="0"/>
              <a:t>Bill Payment”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91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59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94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52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ใบ</a:t>
            </a:r>
            <a:r>
              <a:rPr lang="en-US" altLang="zh-CN" baseline="0" dirty="0"/>
              <a:t> Bill Payment </a:t>
            </a:r>
            <a:r>
              <a:rPr lang="th-TH" altLang="zh-CN" baseline="0" dirty="0"/>
              <a:t>มี 2 หน้า หน้าแรกเป็น รายละเอียดการชำระเงิน ให้นำใบไปชำระที่ธนาคาร </a:t>
            </a:r>
            <a:r>
              <a:rPr lang="en-US" altLang="zh-CN" baseline="0" dirty="0"/>
              <a:t>Internet </a:t>
            </a:r>
            <a:r>
              <a:rPr lang="th-TH" altLang="zh-CN" baseline="0" dirty="0"/>
              <a:t>หรือ </a:t>
            </a:r>
            <a:r>
              <a:rPr lang="en-US" altLang="zh-CN" baseline="0" dirty="0"/>
              <a:t>Mobile Banking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หรือชำระที่สำนักงาน </a:t>
            </a:r>
            <a:r>
              <a:rPr lang="th-TH" altLang="zh-CN" baseline="0" dirty="0" err="1"/>
              <a:t>กสทช</a:t>
            </a:r>
            <a:r>
              <a:rPr lang="th-TH" altLang="zh-CN" baseline="0" dirty="0"/>
              <a:t>. ทั้งนี้ หากเกินกว่า 100,000 บาท จะต้องชำระด้วย </a:t>
            </a:r>
            <a:r>
              <a:rPr lang="en-US" altLang="zh-CN" baseline="0" dirty="0"/>
              <a:t>Cashier Check </a:t>
            </a:r>
            <a:r>
              <a:rPr lang="th-TH" altLang="zh-CN" baseline="0" dirty="0"/>
              <a:t>เท่านั้น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05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ใบ</a:t>
            </a:r>
            <a:r>
              <a:rPr lang="en-US" altLang="zh-CN" dirty="0"/>
              <a:t> Bill Payment</a:t>
            </a:r>
            <a:r>
              <a:rPr lang="en-US" altLang="zh-CN" baseline="0" dirty="0"/>
              <a:t> </a:t>
            </a:r>
            <a:r>
              <a:rPr lang="th-TH" altLang="zh-CN" baseline="0" dirty="0"/>
              <a:t>หน้า 2 จะเป็นรายละเอียดเกี่ยวกับจำนวนเงิน รหัสอ้างอิงต่างๆ 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sz="1400" dirty="0"/>
              <a:t>ทั้งนี้ จะต้องชำระเงินภายในที่ครบกำหนดชำระในใบ</a:t>
            </a:r>
            <a:r>
              <a:rPr lang="en-US" sz="1400" dirty="0"/>
              <a:t> Bill Payment </a:t>
            </a:r>
            <a:r>
              <a:rPr lang="th-TH" sz="1400" dirty="0"/>
              <a:t>ไม่เช่นนั้นหากพ้นวันดังกล่าว จะนำไปชำระไม่ได้ ให้เข้าระบบมาเพื่อบันทึกข้อมูลและพิมพ์ใบ </a:t>
            </a:r>
            <a:r>
              <a:rPr lang="en-US" sz="1400" dirty="0"/>
              <a:t>Bill Payment </a:t>
            </a:r>
            <a:r>
              <a:rPr lang="th-TH" sz="1400" dirty="0"/>
              <a:t>ใบใหม่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8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sz="1400" dirty="0"/>
              <a:t>ประกาศค่าธรรมเนียม กำหนดให้ยื่นชำระค่าธรรมเนียมภายใน 150 วัน หลังสิ้นรอบระยะเวลาบัญชี โดยรายได้หมายถึงรายได้จากการประกอบกิจการโทรคมนาคมทั้งหมด โดยไม่หักค่าใช้จ่าย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sz="1400" dirty="0"/>
              <a:t>ตัวอย่างรายได้ เช่น รายได้การให้บริการ </a:t>
            </a:r>
            <a:r>
              <a:rPr lang="en-US" sz="1400" dirty="0"/>
              <a:t>GPS tracking </a:t>
            </a:r>
            <a:r>
              <a:rPr lang="th-TH" sz="1400" dirty="0"/>
              <a:t>รายได้การให้บริการ </a:t>
            </a:r>
            <a:r>
              <a:rPr lang="en-US" sz="1400" dirty="0"/>
              <a:t>Colocation </a:t>
            </a:r>
            <a:r>
              <a:rPr lang="th-TH" sz="1400" dirty="0"/>
              <a:t>รายได้การขายต่อโทรศัพท์เคลื่อนที่ รายได้จากการให้บริการอินเทอร์เน็ต รายได้จากบริการ </a:t>
            </a:r>
            <a:r>
              <a:rPr lang="en-US" sz="1400" dirty="0"/>
              <a:t>IIG NIX </a:t>
            </a:r>
            <a:r>
              <a:rPr lang="th-TH" sz="1400" dirty="0"/>
              <a:t>บริการโทรคมนาคมสำหรับรถยนต์รับจ้าง  เป็นต้น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sz="1400" dirty="0"/>
              <a:t>ไม่ว่าจะมีรายได้ หรือไม่มีรายได้ ก็ต้องยื่นชำระค่าธรรมเนียม ในกรณีไม่มีรายได้ ให้นำส่งเอกสาร แต่ไม่ต้องชำระเงิน 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sz="1400" dirty="0"/>
              <a:t>ขอย้ำว่า การชำระค่าธรรมเนียมจะครบถ้วนตามกฎหมายก็ต่อเมื่อ ชำระเงินและนำส่งเอกสารแล้วเท่านั้น หากชำระเงินแต่ไม่นำส่งเอกสาร ก็จะถือว่ายังดำเนินการไม่ครบถ้วน และสำนักงานไม่รับทราบการชำระเงินดังกล่าว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sz="1400" dirty="0"/>
              <a:t>หากชำระล่าช้า จะต้องชำระค่าธรรมเนียมเพิ่ม หรือค่าปรับ 1.5</a:t>
            </a:r>
            <a:r>
              <a:rPr lang="en-US" sz="1400" dirty="0"/>
              <a:t>% </a:t>
            </a:r>
            <a:r>
              <a:rPr lang="th-TH" sz="1400" dirty="0"/>
              <a:t>ต่อเดือน โดยเศษของเดือน นับเป็น 1 เดือน </a:t>
            </a:r>
            <a:r>
              <a:rPr lang="en-US" sz="1400" dirty="0"/>
              <a:t>( </a:t>
            </a:r>
            <a:r>
              <a:rPr lang="th-TH" sz="1400" dirty="0"/>
              <a:t>ล้าช้า 1 วันก็ถือว่าล่าช้า 1 เดือน)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sz="1400" dirty="0"/>
              <a:t>อัตราค่าธรรมเนียมเป็นไปตามประกาศ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30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39">
              <a:defRPr/>
            </a:pPr>
            <a:r>
              <a:rPr lang="th-TH" sz="1400" dirty="0"/>
              <a:t>เมื่อดำเนินการชำระค่าธรรมเนียมแล้ว และสำนักงาน </a:t>
            </a:r>
            <a:r>
              <a:rPr lang="th-TH" sz="1400" dirty="0" err="1"/>
              <a:t>กสทช</a:t>
            </a:r>
            <a:r>
              <a:rPr lang="th-TH" sz="1400" dirty="0"/>
              <a:t>. ตรวจสอบแล้ว ระบบจะส่งใบเสร็จรับเงินไปยังอี</a:t>
            </a:r>
            <a:r>
              <a:rPr lang="th-TH" sz="1400" dirty="0" err="1"/>
              <a:t>เมล</a:t>
            </a:r>
            <a:r>
              <a:rPr lang="th-TH" sz="1400" dirty="0"/>
              <a:t>ที่แจ้งไว้ภายใน 3 วันทำการ หากยังไม่ได้รับ ให้ติดต่อกลับมายังสำนักงาน </a:t>
            </a:r>
            <a:r>
              <a:rPr lang="th-TH" sz="1400" dirty="0" err="1"/>
              <a:t>กสทช</a:t>
            </a:r>
            <a:r>
              <a:rPr lang="th-TH" sz="1400" dirty="0"/>
              <a:t>.</a:t>
            </a:r>
            <a:endParaRPr lang="en-US" sz="14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20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47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 defTabSz="924439">
              <a:buFont typeface="Arial" panose="020B0604020202020204" pitchFamily="34" charset="0"/>
              <a:buChar char="•"/>
              <a:defRPr/>
            </a:pPr>
            <a:r>
              <a:rPr lang="th-TH" sz="1400" dirty="0"/>
              <a:t>หลังจากได้รับเอกสารแล้วสำนักงาน จะตรวจสอบเบื้องต้น หากไม่ครบถ้วนสำนักงาน </a:t>
            </a:r>
            <a:r>
              <a:rPr lang="th-TH" sz="1400" dirty="0" err="1"/>
              <a:t>กสทช</a:t>
            </a:r>
            <a:r>
              <a:rPr lang="th-TH" sz="1400" dirty="0"/>
              <a:t>. จะขอข้อมูลเพิ่มเติม ดังนั้น ขอให้ท่านระบุชื่อ อี</a:t>
            </a:r>
            <a:r>
              <a:rPr lang="th-TH" sz="1400" dirty="0" err="1"/>
              <a:t>เมล</a:t>
            </a:r>
            <a:r>
              <a:rPr lang="th-TH" sz="1400" dirty="0"/>
              <a:t> และหมายเลขโทรศัพท์ของเจ้าหน้าที่ที่จะให้ติดต่อให้ครบถ้วน และขอความร่วมมือในการชี้แจงข้อมูล หากข้อมูลไม่ครบถ้วนและไม่สามารถตรวจสอบได้จะถือว่าดำเนินการไม่ครบ</a:t>
            </a:r>
          </a:p>
          <a:p>
            <a:pPr marL="288887" indent="-288887" defTabSz="924439">
              <a:buFont typeface="Arial" panose="020B0604020202020204" pitchFamily="34" charset="0"/>
              <a:buChar char="•"/>
              <a:defRPr/>
            </a:pPr>
            <a:r>
              <a:rPr lang="th-TH" sz="1400" dirty="0"/>
              <a:t>หากเอกสารครบถ้วนแล้ว สำนักงาน </a:t>
            </a:r>
            <a:r>
              <a:rPr lang="th-TH" sz="1400" dirty="0" err="1"/>
              <a:t>กสทช</a:t>
            </a:r>
            <a:r>
              <a:rPr lang="th-TH" sz="1400" dirty="0"/>
              <a:t>. จะดำเนินการตรวจสอบให้แล้วเสร็จภายใน 90 วัน และมีหนังสือแจ้งผลการตรวจสอบว่า ท่านได้ชำระค่าธรรมเนียมครบถ้วนแล้วหรือไม่ ชำระขาดหรือเกิน หากชำระขาดจะต้องมาชำระเพิ่มเติมภายใน 15 วัน หากชำระเกินจะขอให้แจ้งความประสงค์ว่าจะรับเงินคืนหรือไม่ และแจ้งผลด้วยว่า ท่านได้ดำเนินการตามข้อกฎหมายครบถ้วนหรือไม่ ได้แก่ การเปิดเผยรายได้จากการประกอบกิจการโทรคมนาคมโดยผู้สอบบัญชีแล้วหรือไม่ การเปิดเผยการชำระค่าธรรมเนียมภายในกำหนดเวลาหรือไม่ </a:t>
            </a:r>
            <a:endParaRPr lang="en-US" sz="1400" dirty="0"/>
          </a:p>
          <a:p>
            <a:pPr marL="288887" indent="-288887" defTabSz="924439">
              <a:buFont typeface="Arial" panose="020B0604020202020204" pitchFamily="34" charset="0"/>
              <a:buChar char="•"/>
              <a:defRPr/>
            </a:pPr>
            <a:r>
              <a:rPr lang="th-TH" sz="1400" dirty="0"/>
              <a:t>ย้ำว่า กรณีไม่ชำระ สำนักงาน </a:t>
            </a:r>
            <a:r>
              <a:rPr lang="th-TH" sz="1400" dirty="0" err="1"/>
              <a:t>กสทช</a:t>
            </a:r>
            <a:r>
              <a:rPr lang="th-TH" sz="1400" dirty="0"/>
              <a:t>. จะดำเนินการ 2 ขั้นตอน 1) สิ้นสุดการอนุญาต หากสิ้นสุดการอนุญาตแล้ว แต่ผู้รับใบอนุญาตยังแอบประกอบกิจการ จะเป็นการเข้าข่ายการประกอบกิจการโดยไม่ได้รับอนุญาต ซึ่งจะถูกดำเนินการตามกฎหมาย ขั้นตอนต่อมา สำนักงาน </a:t>
            </a:r>
            <a:r>
              <a:rPr lang="th-TH" sz="1400" dirty="0" err="1"/>
              <a:t>กสทช</a:t>
            </a:r>
            <a:r>
              <a:rPr lang="th-TH" sz="1400" dirty="0"/>
              <a:t>. จะยื่นดำเนินการฟ้องศาล โดยเป็นคดีทางแพ่งต่อไป</a:t>
            </a:r>
            <a:endParaRPr lang="en-US" sz="1400" dirty="0"/>
          </a:p>
          <a:p>
            <a:pPr defTabSz="924439">
              <a:defRPr/>
            </a:pPr>
            <a:endParaRPr lang="en-US" sz="14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419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 defTabSz="924439">
              <a:buFont typeface="Arial" panose="020B0604020202020204" pitchFamily="34" charset="0"/>
              <a:buChar char="•"/>
              <a:defRPr/>
            </a:pPr>
            <a:r>
              <a:rPr lang="th-TH" altLang="zh-CN" dirty="0"/>
              <a:t>ท่านสามารถศึกษารายละเอียดการชำระค่าธรรมเนียมได้จากวีดีโอทาง</a:t>
            </a:r>
            <a:r>
              <a:rPr lang="th-TH" altLang="zh-CN" baseline="0" dirty="0"/>
              <a:t> </a:t>
            </a:r>
            <a:r>
              <a:rPr lang="en-US" altLang="zh-CN" baseline="0" dirty="0" err="1"/>
              <a:t>Youtube</a:t>
            </a:r>
            <a:r>
              <a:rPr lang="en-US" altLang="zh-CN" baseline="0" dirty="0"/>
              <a:t> </a:t>
            </a:r>
            <a:r>
              <a:rPr lang="th-TH" altLang="zh-CN" baseline="0" dirty="0"/>
              <a:t>ของสำนักงาน </a:t>
            </a:r>
            <a:r>
              <a:rPr lang="th-TH" altLang="zh-CN" baseline="0" dirty="0" err="1"/>
              <a:t>กสทช</a:t>
            </a:r>
            <a:r>
              <a:rPr lang="th-TH" altLang="zh-CN" baseline="0" dirty="0"/>
              <a:t>. ที่</a:t>
            </a:r>
            <a:r>
              <a:rPr lang="th-TH" altLang="zh-CN" baseline="0" dirty="0" err="1"/>
              <a:t>ลิงก์</a:t>
            </a:r>
            <a:r>
              <a:rPr lang="th-TH" altLang="zh-CN" baseline="0" dirty="0"/>
              <a:t> </a:t>
            </a:r>
            <a:r>
              <a:rPr lang="en-US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https://youtu.be/jRI1VYci-Y8?si=F5XFK3IbZ6cHUH-9</a:t>
            </a:r>
            <a:endParaRPr lang="th-TH" b="1" dirty="0">
              <a:solidFill>
                <a:srgbClr val="99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8887" indent="-288887" defTabSz="924439">
              <a:buFont typeface="Arial" panose="020B0604020202020204" pitchFamily="34" charset="0"/>
              <a:buChar char="•"/>
              <a:defRPr/>
            </a:pPr>
            <a:r>
              <a:rPr lang="th-TH" altLang="zh-CN" b="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ท่านสามารถ </a:t>
            </a:r>
            <a:r>
              <a:rPr lang="en-US" altLang="zh-CN" b="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download</a:t>
            </a:r>
            <a:r>
              <a:rPr lang="en-US" altLang="zh-CN" b="0" baseline="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zh-CN" b="0" baseline="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เอกสารได้ที่เว็บไซต์ของสำนักงาน </a:t>
            </a:r>
            <a:r>
              <a:rPr lang="th-TH" altLang="zh-CN" b="0" baseline="0" dirty="0" err="1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กสทช</a:t>
            </a:r>
            <a:r>
              <a:rPr lang="th-TH" altLang="zh-CN" b="0" baseline="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ที่หน้า</a:t>
            </a:r>
            <a:r>
              <a:rPr lang="th-TH" altLang="zh-CN" b="0" baseline="0" dirty="0" err="1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ลิงก์</a:t>
            </a:r>
            <a:r>
              <a:rPr lang="th-TH" altLang="zh-CN" b="0" baseline="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นี้ค่ะ </a:t>
            </a:r>
            <a:r>
              <a:rPr lang="en-US" sz="15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https://telecom-license.nbtc.go.th/</a:t>
            </a:r>
          </a:p>
          <a:p>
            <a:pPr marL="288887" indent="-288887" defTabSz="924439">
              <a:buFont typeface="Arial" panose="020B0604020202020204" pitchFamily="34" charset="0"/>
              <a:buChar char="•"/>
              <a:defRPr/>
            </a:pPr>
            <a:endParaRPr lang="th-TH" altLang="zh-CN" b="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39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altLang="zh-CN" dirty="0"/>
              <a:t>เนื่องจากในปีนี้ได้มีการจัดทำระบบการชำระค่าธรรมเนียม </a:t>
            </a:r>
            <a:r>
              <a:rPr lang="en-US" altLang="zh-CN" dirty="0"/>
              <a:t>USO </a:t>
            </a:r>
            <a:r>
              <a:rPr lang="th-TH" altLang="zh-CN" dirty="0"/>
              <a:t>ขึ้นมา ซึ่งจะต้องเข้าผ่านทาง </a:t>
            </a:r>
            <a:r>
              <a:rPr lang="en-US" altLang="zh-CN" dirty="0"/>
              <a:t>Service Portal </a:t>
            </a:r>
            <a:r>
              <a:rPr lang="th-TH" altLang="zh-CN" dirty="0"/>
              <a:t>หากมีข้อสงสัยต้องการสอบถามข้อมูลเพิ่มเติมเรื่องการเข้าใช้งานระบบการชำระค่า </a:t>
            </a:r>
            <a:r>
              <a:rPr lang="en-US" altLang="zh-CN" dirty="0"/>
              <a:t>USO </a:t>
            </a:r>
            <a:r>
              <a:rPr lang="th-TH" altLang="zh-CN" dirty="0"/>
              <a:t>สามารถติอต่อสอบถามข้อมูลเพิ่มเติมได้ที่ สำนักบริการโทรคมนาคมโดยทั่วถึงและเพื่อสังคม ได้ที่ข้อมูลติดต่อรายละเอียดดังนี้ พร้อมทั้งสามารถดาวน์โหลดคู่มือการใช้งานระบบ และแอดไลน์เพื่อสอบถามข้อมูลเพิ่มเติมตาม </a:t>
            </a:r>
            <a:r>
              <a:rPr lang="en-US" altLang="zh-CN" dirty="0" err="1"/>
              <a:t>qr</a:t>
            </a:r>
            <a:r>
              <a:rPr lang="en-US" altLang="zh-CN" dirty="0"/>
              <a:t> code </a:t>
            </a:r>
            <a:r>
              <a:rPr lang="th-TH" altLang="zh-CN" dirty="0"/>
              <a:t>ที่ปรากฏค่ะ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72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40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09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altLang="zh-CN" dirty="0"/>
              <a:t>อ่านได้เลย</a:t>
            </a:r>
          </a:p>
          <a:p>
            <a:r>
              <a:rPr lang="th-TH" altLang="zh-CN" dirty="0"/>
              <a:t>เสร็จแล้วเปิดไฟล์ หนังสือนำส่ง</a:t>
            </a:r>
            <a:r>
              <a:rPr lang="th-TH" altLang="zh-CN" baseline="0" dirty="0"/>
              <a:t> – ตารางแสดงรายได้ – รายงานผลประกอบการ ให้ดูตามลำดับ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9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 defTabSz="924439">
              <a:buFont typeface="Arial" panose="020B0604020202020204" pitchFamily="34" charset="0"/>
              <a:buChar char="•"/>
              <a:defRPr/>
            </a:pPr>
            <a:endParaRPr 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60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 defTabSz="924439">
              <a:buFont typeface="Arial" panose="020B0604020202020204" pitchFamily="34" charset="0"/>
              <a:buChar char="•"/>
              <a:defRPr/>
            </a:pPr>
            <a:r>
              <a:rPr lang="th-TH" altLang="zh-CN" dirty="0"/>
              <a:t>การเปิดเผยรายได้จากการประกอบกิจการโทรคมนาคม รวมทั้งค่าใช้จ่ายลดหย่อน</a:t>
            </a:r>
            <a:r>
              <a:rPr lang="th-TH" altLang="zh-CN" baseline="0" dirty="0"/>
              <a:t> เป็นข้อกำหนดตามกฎหมาย </a:t>
            </a:r>
            <a:r>
              <a:rPr lang="th-TH" sz="1400" dirty="0"/>
              <a:t>ดังนั้น ผู้รับใบอนุญาตจะต้องดำเนินการอย่างเคร่งครัด โดยทำได้ 2 วิธี คือ ให้ผู้สอบบัญชีรับอนุญาตเปิดเผยรายได้จากการประกอบกิจการโทรคมนาคมไว้ในหมายเหตุประกอบงบการเงิน หรือให้ผู้สอบบัญชีรับรองรายได้จาก</a:t>
            </a:r>
            <a:r>
              <a:rPr lang="th-TH" sz="1400" dirty="0" err="1"/>
              <a:t>การร</a:t>
            </a:r>
            <a:r>
              <a:rPr lang="th-TH" sz="1400" dirty="0"/>
              <a:t>ประกอบกิจการโทรคมนาคม กรณีไม่มีรายได้ ก็จะต้องเปิดเผยโดยระบุว่า ในรอบปีบัญชีไม่มีรายได้จากการประกอบกิจการ</a:t>
            </a:r>
            <a:endParaRPr 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6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แบบตารางแสดงรายได้นี้มี</a:t>
            </a:r>
            <a:r>
              <a:rPr lang="th-TH" altLang="zh-CN" baseline="0" dirty="0"/>
              <a:t> 2 หน้า หน้า 1 เป็นหน้ารายได้ ส่วนหน้า 2 เป็นหน้าค่าใช้จ่ายที่หักลดหย่อน</a:t>
            </a:r>
            <a:endParaRPr lang="th-TH" altLang="zh-CN" dirty="0"/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หัวตาราง ระบุชื่อบริษัท</a:t>
            </a:r>
            <a:r>
              <a:rPr lang="th-TH" altLang="zh-CN" baseline="0" dirty="0"/>
              <a:t> ห้างหุ้นส่วนจำกัด รอบปีบัญชี รายได้รวมทั้งหมดตามงบการเงิน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ข้อ 1 – 3 ระบุรายได้จากการประกอบกิจการโทรคมนาคม ตามแบบใบอนุญาต 1 2 3 ถ้าชำระล่าช้า ให้ระบุจำนวนเดือนไปด้วย ตารางจะคำนวณอัตโนมัติว่ามีค่าปรับเท่าใด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ข้อ 4 ระบุการเปิดเผยรายได้ตามแบบใบอนุญาต – หมายเหตุประกอบงบการเงิน หรือ เอกสารรับรองรายได้จากผู้สอบบัญชี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ข้อ 5 ให้ชี้แจงรายได้อื่น ๆ ที่นอกเหนือรายได้โทรคมทั้งหมด ให้ครบถ้วน เน้นย้ำให้ชี้แจงรายละเอียดของรายได้ที่ไม่ใช่รายได้จากการประกอบกิจการโทรคมนาคมให้ครบถ้วนค่ะ โดยสมมุติมีรายได้รวมทั้งหมดในงบกำไรขาดทุน 10 ล้านบาท เป็นรายได้โทรคมนาคมแบบที่ 1 จำนวน 1 ล้านบาทและผู้รับใบอนุญาตมีใบอนุญาตแบบที่ 1 เท่านั้น ที่เหลือ 9 ล้านบาท เป็นรายได้จากอะไรบ้างให้ชี้แจงให้ครบถ้วน เช่น รายได้จากการขาย รายได้จากการให้บริการอื่นๆ  เช่น รายได้จากค่าบริการติดตั้ง รายได้จากค่าบริการซ่อมบำรุง และรายได้อื่นๆ เช่น รายได้จากดอกเบี้ยรับ กำไรจากอัตราแลกเปลี่ยน เป็นต้น ขอให้อธิบายให้ชัดเจนครบถ้วน เพื่อความรวดเร็วถูกต้องในการตรวจสอบ และไม่ต้องสอบถามข้อมูลเพิ่มเติมค่ะ  โดยยอดรวมใต้ตาราง จะต้องตรงกับยอดรวมหัวตาราง และรายได้ทั้งหมดจากการประกอบกิจการในงบการเงิน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ข้อ 6 หากไม่มีรายได้ ให้ระบุสาเหตุด้วยว่าเพราะอะไร เช่น ยังไม่เปิดให้บริการ หรือไม่มีลูกค้าในรอบปีที่ผ่านมา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8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ข้อ</a:t>
            </a:r>
            <a:r>
              <a:rPr lang="th-TH" altLang="zh-CN" baseline="0" dirty="0"/>
              <a:t> 7 และข้อ 8 ระบุรายการและค่าใช้จ่ายที่สามารถนำมาหักลดหย่อนค่า </a:t>
            </a:r>
            <a:r>
              <a:rPr lang="en-US" altLang="zh-CN" baseline="0" dirty="0"/>
              <a:t>USO </a:t>
            </a:r>
            <a:r>
              <a:rPr lang="th-TH" altLang="zh-CN" baseline="0" dirty="0"/>
              <a:t>โทรคมนาคมได้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ข้อ 9 การเปิดเผยค่าใช้จ่ายที่นำมาหักลดหย่อน โดยเปิดเผยในหมายเหตุ หรือเอกสารรับรองโดยผู้สอบบัญชี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ข้อ 10 เป็นการคำนวณค่า </a:t>
            </a:r>
            <a:r>
              <a:rPr lang="en-US" altLang="zh-CN" baseline="0" dirty="0"/>
              <a:t>USO </a:t>
            </a:r>
            <a:r>
              <a:rPr lang="th-TH" altLang="zh-CN" baseline="0" dirty="0"/>
              <a:t>โทรคมนาคมอัตโนมัติ หากชำระล่าช้า อย่าลืมระบุจำนวนเดือนด้วยค่ะ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ข้อ 11 ระบุชื่อ หมายเลขโทรศัพท์ และอี</a:t>
            </a:r>
            <a:r>
              <a:rPr lang="th-TH" altLang="zh-CN" baseline="0" dirty="0" err="1"/>
              <a:t>เมล</a:t>
            </a:r>
            <a:r>
              <a:rPr lang="th-TH" altLang="zh-CN" baseline="0" dirty="0"/>
              <a:t> ของผู้ประสานงานเพื่อขอข้อมูลเพิ่มเติม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baseline="0" dirty="0"/>
              <a:t>และจะต้องลงนาม+ประทับตราบริษัทในเอกสารทุกฉบับ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81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รายงานผลการดำเนินการในปีที่ผ่านมา ประกอบด้วยแบบฟอร์ม 2 หน้า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สำนักงานฯ ได้จัดทำแบบฟอร์มที่ระบุข้อมูลเบื้องต้น ได้แก่ ชื่อ เลขที่ใบอนุญาต และบริการที่ผู้รับใบอนุญาตแต่ละรายได้รับไว้เรียบร้อยแล้ว โดยสามารถดาวน์โหลดแบบฟอร์มได้ที่ </a:t>
            </a:r>
            <a:r>
              <a:rPr lang="en-US" altLang="zh-CN" dirty="0" err="1"/>
              <a:t>url</a:t>
            </a:r>
            <a:r>
              <a:rPr lang="en-US" altLang="zh-CN" dirty="0"/>
              <a:t> </a:t>
            </a:r>
            <a:r>
              <a:rPr lang="th-TH" altLang="zh-CN" dirty="0"/>
              <a:t>หรือ </a:t>
            </a:r>
            <a:r>
              <a:rPr lang="en-US" altLang="zh-CN" dirty="0" err="1"/>
              <a:t>qr</a:t>
            </a:r>
            <a:r>
              <a:rPr lang="en-US" altLang="zh-CN" dirty="0"/>
              <a:t> code </a:t>
            </a:r>
            <a:r>
              <a:rPr lang="th-TH" altLang="zh-CN" dirty="0"/>
              <a:t>ที่แสดงไว้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ผู้รับใบอนุญาตกรอกข้อมูลในข้อ 2 – 6 ให้ครบถ้วน ในส่วนที่ผู้รับใบอนุญาตมีการใช้งาน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เมื่อกรอกข้อมูลครบถ้วนแล้ว ให้ผู้มีอำนาจลงนามพร้อมประทับตราบริษัท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07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วิธีการดาวน์โหลดแบบฟอร์มรายงานผลการดำเนินการทำได้ดังนี้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1. เข้ามาที่เว็บไซต์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2. เลือก การชำระค่าธรรมเนียมใบอนุญาต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3. กด </a:t>
            </a:r>
            <a:r>
              <a:rPr lang="en-US" altLang="zh-CN" dirty="0"/>
              <a:t>dropdown list </a:t>
            </a:r>
            <a:r>
              <a:rPr lang="th-TH" altLang="zh-CN" dirty="0"/>
              <a:t>แล้วเลือกหัวข้อ การชำระและเอกสารประกอบการตรวจสอบการชำระค่าธรรมเนียม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4. รายงานผลการดำเนินการจะอยู่ที่ข้อ 1.5 กดเลือกข้อ 1.5.2 สำหรับผู้รับใบอนุญาตแบบไม่มีโครงข่ายเป็นของตนเอง แล้วกด คลิก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5. กดเลือก ปี 2566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r>
              <a:rPr lang="th-TH" altLang="zh-CN" dirty="0"/>
              <a:t>6. กรอกรายชื่อผู้รับใบอนุญาตในช่องค้นหา เพื่อค้นหาแบบฟอร์มของท่านได้เลย</a:t>
            </a:r>
          </a:p>
          <a:p>
            <a:pPr marL="288887" indent="-288887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5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04503-E2B5-4044-A21A-2B3A70A44B67}" type="datetime1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28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20405" y="5062855"/>
            <a:ext cx="7715250" cy="597699"/>
          </a:xfrm>
        </p:spPr>
        <p:txBody>
          <a:bodyPr anchor="b"/>
          <a:lstStyle>
            <a:lvl1pPr algn="l">
              <a:defRPr sz="2109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520405" y="646251"/>
            <a:ext cx="7715250" cy="4339590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520405" y="5660554"/>
            <a:ext cx="7715250" cy="848831"/>
          </a:xfrm>
        </p:spPr>
        <p:txBody>
          <a:bodyPr/>
          <a:lstStyle>
            <a:lvl1pPr marL="0" indent="0">
              <a:buNone/>
              <a:defRPr sz="1476"/>
            </a:lvl1pPr>
            <a:lvl2pPr marL="482163" indent="0">
              <a:buNone/>
              <a:defRPr sz="1266"/>
            </a:lvl2pPr>
            <a:lvl3pPr marL="964326" indent="0">
              <a:buNone/>
              <a:defRPr sz="1055"/>
            </a:lvl3pPr>
            <a:lvl4pPr marL="1446489" indent="0">
              <a:buNone/>
              <a:defRPr sz="949"/>
            </a:lvl4pPr>
            <a:lvl5pPr marL="1928652" indent="0">
              <a:buNone/>
              <a:defRPr sz="949"/>
            </a:lvl5pPr>
            <a:lvl6pPr marL="2410816" indent="0">
              <a:buNone/>
              <a:defRPr sz="949"/>
            </a:lvl6pPr>
            <a:lvl7pPr marL="2892979" indent="0">
              <a:buNone/>
              <a:defRPr sz="949"/>
            </a:lvl7pPr>
            <a:lvl8pPr marL="3375142" indent="0">
              <a:buNone/>
              <a:defRPr sz="949"/>
            </a:lvl8pPr>
            <a:lvl9pPr marL="3857305" indent="0">
              <a:buNone/>
              <a:defRPr sz="949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2584-C99A-475D-AF62-E94E0EB1300A}" type="datetime1">
              <a:rPr lang="th-TH" smtClean="0"/>
              <a:pPr/>
              <a:t>08/05/68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401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E43C0-52C6-4AE9-9C02-79363E50E6F6}" type="datetime1">
              <a:rPr lang="th-TH" smtClean="0"/>
              <a:pPr/>
              <a:t>08/05/68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6153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9322594" y="289656"/>
            <a:ext cx="2893219" cy="6171192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42937" y="289656"/>
            <a:ext cx="8465344" cy="6171192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496D-22EC-41AD-AF2B-C2C4FE863B6C}" type="datetime1">
              <a:rPr lang="th-TH" smtClean="0"/>
              <a:pPr/>
              <a:t>08/05/68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717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64406" y="2246825"/>
            <a:ext cx="10929938" cy="1550332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928813" y="4098502"/>
            <a:ext cx="9001125" cy="18483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2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8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5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7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4E17C-66CA-4854-A208-2D54B43C8287}" type="datetime1">
              <a:rPr lang="th-TH" smtClean="0"/>
              <a:pPr/>
              <a:t>08/05/68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28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42937" y="150656"/>
            <a:ext cx="11110801" cy="753406"/>
          </a:xfrm>
        </p:spPr>
        <p:txBody>
          <a:bodyPr>
            <a:normAutofit/>
          </a:bodyPr>
          <a:lstStyle>
            <a:lvl1pPr algn="l">
              <a:defRPr sz="3797" b="1">
                <a:latin typeface="TH SarabunPSK" pitchFamily="34" charset="-34"/>
                <a:cs typeface="TH SarabunPSK" pitchFamily="34" charset="-34"/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642938" y="1130091"/>
            <a:ext cx="11572875" cy="5330749"/>
          </a:xfrm>
        </p:spPr>
        <p:txBody>
          <a:bodyPr/>
          <a:lstStyle>
            <a:lvl1pPr algn="thaiDist">
              <a:buClr>
                <a:srgbClr val="A50021"/>
              </a:buClr>
              <a:buFont typeface="Wingdings" pitchFamily="2" charset="2"/>
              <a:buChar char="§"/>
              <a:defRPr sz="3375" b="1">
                <a:latin typeface="TH SarabunPSK" pitchFamily="34" charset="-34"/>
                <a:cs typeface="TH SarabunPSK" pitchFamily="34" charset="-34"/>
              </a:defRPr>
            </a:lvl1pPr>
            <a:lvl2pPr algn="thaiDist">
              <a:buClr>
                <a:srgbClr val="C00000"/>
              </a:buClr>
              <a:buSzPct val="80000"/>
              <a:buFont typeface="Wingdings 3" pitchFamily="18" charset="2"/>
              <a:buChar char=""/>
              <a:defRPr sz="3164" b="0">
                <a:latin typeface="TH SarabunPSK" pitchFamily="34" charset="-34"/>
                <a:cs typeface="TH SarabunPSK" pitchFamily="34" charset="-34"/>
              </a:defRPr>
            </a:lvl2pPr>
            <a:lvl3pPr algn="thaiDist">
              <a:defRPr>
                <a:latin typeface="TH SarabunPSK" pitchFamily="34" charset="-34"/>
                <a:cs typeface="TH SarabunPSK" pitchFamily="34" charset="-34"/>
              </a:defRPr>
            </a:lvl3pPr>
            <a:lvl4pPr algn="thaiDist">
              <a:defRPr>
                <a:latin typeface="TH SarabunPSK" pitchFamily="34" charset="-34"/>
                <a:cs typeface="TH SarabunPSK" pitchFamily="34" charset="-34"/>
              </a:defRPr>
            </a:lvl4pPr>
            <a:lvl5pPr algn="thaiDist">
              <a:defRPr>
                <a:latin typeface="TH SarabunPSK" pitchFamily="34" charset="-34"/>
                <a:cs typeface="TH SarabunPSK" pitchFamily="34" charset="-34"/>
              </a:defRPr>
            </a:lvl5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6B5-89A0-4C17-B50A-14E94D8357B4}" type="datetime1">
              <a:rPr lang="th-TH" smtClean="0"/>
              <a:pPr/>
              <a:t>08/05/68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9215438" y="6629965"/>
            <a:ext cx="3000375" cy="385072"/>
          </a:xfrm>
        </p:spPr>
        <p:txBody>
          <a:bodyPr/>
          <a:lstStyle>
            <a:lvl1pPr>
              <a:defRPr sz="1687">
                <a:latin typeface="TH SarabunPSK" pitchFamily="34" charset="-34"/>
                <a:cs typeface="TH SarabunPSK" pitchFamily="34" charset="-34"/>
              </a:defRPr>
            </a:lvl1pPr>
          </a:lstStyle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4937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15752" y="4647662"/>
            <a:ext cx="10929938" cy="1436485"/>
          </a:xfrm>
        </p:spPr>
        <p:txBody>
          <a:bodyPr anchor="t"/>
          <a:lstStyle>
            <a:lvl1pPr algn="l">
              <a:defRPr sz="4218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1015752" y="3065506"/>
            <a:ext cx="10929938" cy="1582142"/>
          </a:xfrm>
        </p:spPr>
        <p:txBody>
          <a:bodyPr anchor="b"/>
          <a:lstStyle>
            <a:lvl1pPr marL="0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9E41-3FB5-47B7-A6C0-CDE74E98ADFB}" type="datetime1">
              <a:rPr lang="th-TH" smtClean="0"/>
              <a:pPr/>
              <a:t>08/05/68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2366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42938" y="1687625"/>
            <a:ext cx="5679281" cy="4773215"/>
          </a:xfrm>
        </p:spPr>
        <p:txBody>
          <a:bodyPr/>
          <a:lstStyle>
            <a:lvl1pPr>
              <a:defRPr sz="2953"/>
            </a:lvl1pPr>
            <a:lvl2pPr>
              <a:defRPr sz="2531"/>
            </a:lvl2pPr>
            <a:lvl3pPr>
              <a:defRPr sz="2109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536531" y="1687625"/>
            <a:ext cx="5679281" cy="4773215"/>
          </a:xfrm>
        </p:spPr>
        <p:txBody>
          <a:bodyPr/>
          <a:lstStyle>
            <a:lvl1pPr>
              <a:defRPr sz="2953"/>
            </a:lvl1pPr>
            <a:lvl2pPr>
              <a:defRPr sz="2531"/>
            </a:lvl2pPr>
            <a:lvl3pPr>
              <a:defRPr sz="2109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0F06C-E448-4E22-B0DA-469220EE4F01}" type="datetime1">
              <a:rPr lang="th-TH" smtClean="0"/>
              <a:pPr/>
              <a:t>08/05/68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0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42938" y="1618976"/>
            <a:ext cx="5681514" cy="67471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42938" y="2293688"/>
            <a:ext cx="5681514" cy="4167145"/>
          </a:xfrm>
        </p:spPr>
        <p:txBody>
          <a:bodyPr/>
          <a:lstStyle>
            <a:lvl1pPr>
              <a:defRPr sz="2531"/>
            </a:lvl1pPr>
            <a:lvl2pPr>
              <a:defRPr sz="2109"/>
            </a:lvl2pPr>
            <a:lvl3pPr>
              <a:defRPr sz="1898"/>
            </a:lvl3pPr>
            <a:lvl4pPr>
              <a:defRPr sz="1687"/>
            </a:lvl4pPr>
            <a:lvl5pPr>
              <a:defRPr sz="1687"/>
            </a:lvl5pPr>
            <a:lvl6pPr>
              <a:defRPr sz="1687"/>
            </a:lvl6pPr>
            <a:lvl7pPr>
              <a:defRPr sz="1687"/>
            </a:lvl7pPr>
            <a:lvl8pPr>
              <a:defRPr sz="1687"/>
            </a:lvl8pPr>
            <a:lvl9pPr>
              <a:defRPr sz="1687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532077" y="1618976"/>
            <a:ext cx="5683746" cy="67471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532077" y="2293688"/>
            <a:ext cx="5683746" cy="4167145"/>
          </a:xfrm>
        </p:spPr>
        <p:txBody>
          <a:bodyPr/>
          <a:lstStyle>
            <a:lvl1pPr>
              <a:defRPr sz="2531"/>
            </a:lvl1pPr>
            <a:lvl2pPr>
              <a:defRPr sz="2109"/>
            </a:lvl2pPr>
            <a:lvl3pPr>
              <a:defRPr sz="1898"/>
            </a:lvl3pPr>
            <a:lvl4pPr>
              <a:defRPr sz="1687"/>
            </a:lvl4pPr>
            <a:lvl5pPr>
              <a:defRPr sz="1687"/>
            </a:lvl5pPr>
            <a:lvl6pPr>
              <a:defRPr sz="1687"/>
            </a:lvl6pPr>
            <a:lvl7pPr>
              <a:defRPr sz="1687"/>
            </a:lvl7pPr>
            <a:lvl8pPr>
              <a:defRPr sz="1687"/>
            </a:lvl8pPr>
            <a:lvl9pPr>
              <a:defRPr sz="1687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1DF2B-300A-4311-A172-FC1E3969CC8B}" type="datetime1">
              <a:rPr lang="th-TH" smtClean="0"/>
              <a:pPr/>
              <a:t>08/05/68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067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802-316A-4E42-A132-90D62759BF03}" type="datetime1">
              <a:rPr lang="th-TH" smtClean="0"/>
              <a:pPr/>
              <a:t>08/05/68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753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940A-C781-4194-A0E2-BB0FEDE6DAD1}" type="datetime1">
              <a:rPr lang="th-TH" smtClean="0"/>
              <a:pPr/>
              <a:t>08/05/68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865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42941" y="287967"/>
            <a:ext cx="4230440" cy="1225532"/>
          </a:xfrm>
        </p:spPr>
        <p:txBody>
          <a:bodyPr anchor="b"/>
          <a:lstStyle>
            <a:lvl1pPr algn="l">
              <a:defRPr sz="2109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27414" y="287982"/>
            <a:ext cx="7188398" cy="6172866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42941" y="1513503"/>
            <a:ext cx="4230440" cy="4947334"/>
          </a:xfrm>
        </p:spPr>
        <p:txBody>
          <a:bodyPr/>
          <a:lstStyle>
            <a:lvl1pPr marL="0" indent="0">
              <a:buNone/>
              <a:defRPr sz="1476"/>
            </a:lvl1pPr>
            <a:lvl2pPr marL="482163" indent="0">
              <a:buNone/>
              <a:defRPr sz="1266"/>
            </a:lvl2pPr>
            <a:lvl3pPr marL="964326" indent="0">
              <a:buNone/>
              <a:defRPr sz="1055"/>
            </a:lvl3pPr>
            <a:lvl4pPr marL="1446489" indent="0">
              <a:buNone/>
              <a:defRPr sz="949"/>
            </a:lvl4pPr>
            <a:lvl5pPr marL="1928652" indent="0">
              <a:buNone/>
              <a:defRPr sz="949"/>
            </a:lvl5pPr>
            <a:lvl6pPr marL="2410816" indent="0">
              <a:buNone/>
              <a:defRPr sz="949"/>
            </a:lvl6pPr>
            <a:lvl7pPr marL="2892979" indent="0">
              <a:buNone/>
              <a:defRPr sz="949"/>
            </a:lvl7pPr>
            <a:lvl8pPr marL="3375142" indent="0">
              <a:buNone/>
              <a:defRPr sz="949"/>
            </a:lvl8pPr>
            <a:lvl9pPr marL="3857305" indent="0">
              <a:buNone/>
              <a:defRPr sz="949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BFFA1-4030-413C-88A3-A52946AF5261}" type="datetime1">
              <a:rPr lang="th-TH" smtClean="0"/>
              <a:pPr/>
              <a:t>08/05/68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645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F841-612C-4F2C-944D-5ACD60C697B9}" type="datetime1">
              <a:rPr lang="zh-CN" altLang="en-US" smtClean="0"/>
              <a:t>2025/5/8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05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642938" y="289641"/>
            <a:ext cx="11572875" cy="120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42938" y="1687625"/>
            <a:ext cx="11572875" cy="4773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642938" y="6703610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2B3C9-4C28-4915-8120-C7E950AABF6C}" type="datetime1">
              <a:rPr lang="th-TH" smtClean="0"/>
              <a:pPr/>
              <a:t>08/05/68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393406" y="6703610"/>
            <a:ext cx="407193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9215438" y="6703610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C55C0-7DA2-4244-9FFF-CF78D856702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088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64326" rtl="0" eaLnBrk="1" latinLnBrk="0" hangingPunct="1">
        <a:spcBef>
          <a:spcPct val="0"/>
        </a:spcBef>
        <a:buNone/>
        <a:defRPr sz="4640" kern="1200">
          <a:solidFill>
            <a:schemeClr val="tx1"/>
          </a:solidFill>
          <a:latin typeface="TH SarabunPSK" pitchFamily="34" charset="-34"/>
          <a:ea typeface="+mj-ea"/>
          <a:cs typeface="TH SarabunPSK" pitchFamily="34" charset="-34"/>
        </a:defRPr>
      </a:lvl1pPr>
    </p:titleStyle>
    <p:bodyStyle>
      <a:lvl1pPr marL="361622" indent="-361622" algn="l" defTabSz="964326" rtl="0" eaLnBrk="1" latinLnBrk="0" hangingPunct="1">
        <a:spcBef>
          <a:spcPct val="20000"/>
        </a:spcBef>
        <a:buFont typeface="Arial" pitchFamily="34" charset="0"/>
        <a:buChar char="•"/>
        <a:defRPr sz="3375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1pPr>
      <a:lvl2pPr marL="783515" indent="-301352" algn="l" defTabSz="964326" rtl="0" eaLnBrk="1" latinLnBrk="0" hangingPunct="1">
        <a:spcBef>
          <a:spcPct val="20000"/>
        </a:spcBef>
        <a:buFont typeface="Arial" pitchFamily="34" charset="0"/>
        <a:buChar char="–"/>
        <a:defRPr sz="2953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2pPr>
      <a:lvl3pPr marL="1205408" indent="-241082" algn="l" defTabSz="964326" rtl="0" eaLnBrk="1" latinLnBrk="0" hangingPunct="1">
        <a:spcBef>
          <a:spcPct val="20000"/>
        </a:spcBef>
        <a:buFont typeface="Arial" pitchFamily="34" charset="0"/>
        <a:buChar char="•"/>
        <a:defRPr sz="2531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3pPr>
      <a:lvl4pPr marL="1687571" indent="-241082" algn="l" defTabSz="964326" rtl="0" eaLnBrk="1" latinLnBrk="0" hangingPunct="1">
        <a:spcBef>
          <a:spcPct val="20000"/>
        </a:spcBef>
        <a:buFont typeface="Arial" pitchFamily="34" charset="0"/>
        <a:buChar char="–"/>
        <a:defRPr sz="2109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4pPr>
      <a:lvl5pPr marL="2169734" indent="-241082" algn="l" defTabSz="964326" rtl="0" eaLnBrk="1" latinLnBrk="0" hangingPunct="1">
        <a:spcBef>
          <a:spcPct val="20000"/>
        </a:spcBef>
        <a:buFont typeface="Arial" pitchFamily="34" charset="0"/>
        <a:buChar char="»"/>
        <a:defRPr sz="2109" kern="1200">
          <a:solidFill>
            <a:schemeClr val="tx1"/>
          </a:solidFill>
          <a:latin typeface="TH SarabunPSK" pitchFamily="34" charset="-34"/>
          <a:ea typeface="+mn-ea"/>
          <a:cs typeface="TH SarabunPSK" pitchFamily="34" charset="-34"/>
        </a:defRPr>
      </a:lvl5pPr>
      <a:lvl6pPr marL="2651897" indent="-241082" algn="l" defTabSz="964326" rtl="0" eaLnBrk="1" latinLnBrk="0" hangingPunct="1">
        <a:spcBef>
          <a:spcPct val="20000"/>
        </a:spcBef>
        <a:buFont typeface="Arial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spcBef>
          <a:spcPct val="20000"/>
        </a:spcBef>
        <a:buFont typeface="Arial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spcBef>
          <a:spcPct val="20000"/>
        </a:spcBef>
        <a:buFont typeface="Arial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spcBef>
          <a:spcPct val="20000"/>
        </a:spcBef>
        <a:buFont typeface="Arial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64326" rtl="0" eaLnBrk="1" latinLnBrk="0" hangingPunct="1"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2953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2953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2953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2953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2953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2953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2953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29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11" Type="http://schemas.openxmlformats.org/officeDocument/2006/relationships/image" Target="../media/image57.png"/><Relationship Id="rId5" Type="http://schemas.openxmlformats.org/officeDocument/2006/relationships/image" Target="../media/image24.png"/><Relationship Id="rId10" Type="http://schemas.openxmlformats.org/officeDocument/2006/relationships/image" Target="../media/image56.svg"/><Relationship Id="rId4" Type="http://schemas.openxmlformats.org/officeDocument/2006/relationships/image" Target="../media/image52.jpe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hyperlink" Target="mailto:tel_license1fee@nbtc.go.th" TargetMode="External"/><Relationship Id="rId4" Type="http://schemas.openxmlformats.org/officeDocument/2006/relationships/hyperlink" Target="mailto:tel_license2@nbtc.go.th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26" Type="http://schemas.openxmlformats.org/officeDocument/2006/relationships/image" Target="../media/image83.svg"/><Relationship Id="rId3" Type="http://schemas.openxmlformats.org/officeDocument/2006/relationships/image" Target="../media/image3.png"/><Relationship Id="rId21" Type="http://schemas.openxmlformats.org/officeDocument/2006/relationships/image" Target="../media/image78.pn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24" Type="http://schemas.openxmlformats.org/officeDocument/2006/relationships/image" Target="../media/image81.svg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23" Type="http://schemas.openxmlformats.org/officeDocument/2006/relationships/image" Target="../media/image80.pn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Relationship Id="rId22" Type="http://schemas.openxmlformats.org/officeDocument/2006/relationships/image" Target="../media/image7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3.pn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.png"/><Relationship Id="rId7" Type="http://schemas.openxmlformats.org/officeDocument/2006/relationships/image" Target="../media/image8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2.jpg"/><Relationship Id="rId5" Type="http://schemas.openxmlformats.org/officeDocument/2006/relationships/image" Target="../media/image60.svg"/><Relationship Id="rId10" Type="http://schemas.openxmlformats.org/officeDocument/2006/relationships/image" Target="../media/image91.jpg"/><Relationship Id="rId4" Type="http://schemas.openxmlformats.org/officeDocument/2006/relationships/image" Target="../media/image59.png"/><Relationship Id="rId9" Type="http://schemas.openxmlformats.org/officeDocument/2006/relationships/image" Target="../media/image9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4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Relationship Id="rId9" Type="http://schemas.openxmlformats.org/officeDocument/2006/relationships/image" Target="../media/image9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elecom-license.nbtc.go.th/" TargetMode="External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3333031" y="5560541"/>
            <a:ext cx="9188954" cy="1550332"/>
          </a:xfrm>
        </p:spPr>
        <p:txBody>
          <a:bodyPr>
            <a:noAutofit/>
          </a:bodyPr>
          <a:lstStyle/>
          <a:p>
            <a:pPr algn="r"/>
            <a:r>
              <a:rPr lang="th-TH" sz="5400" b="1" dirty="0">
                <a:solidFill>
                  <a:schemeClr val="bg1"/>
                </a:solidFill>
              </a:rPr>
              <a:t>การชำระค่าธรรมเนียมใบอนุญาต</a:t>
            </a:r>
            <a:br>
              <a:rPr lang="th-TH" sz="5400" b="1" dirty="0">
                <a:solidFill>
                  <a:schemeClr val="bg1"/>
                </a:solidFill>
              </a:rPr>
            </a:br>
            <a:r>
              <a:rPr lang="th-TH" sz="5400" b="1" dirty="0">
                <a:solidFill>
                  <a:schemeClr val="bg1"/>
                </a:solidFill>
              </a:rPr>
              <a:t>ประกอบกิจการโทรคมนาคม</a:t>
            </a:r>
            <a:br>
              <a:rPr lang="th-TH" sz="4400" b="1" dirty="0">
                <a:solidFill>
                  <a:schemeClr val="bg1"/>
                </a:solidFill>
              </a:rPr>
            </a:br>
            <a:endParaRPr lang="th-TH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00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เอกสารประกอบการชำระค่าธรรมเนียมใบอนุญาตประกอบกิจการโทรคมนาคม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E49AD-BCBB-4424-93A0-76750AF65C5D}"/>
              </a:ext>
            </a:extLst>
          </p:cNvPr>
          <p:cNvSpPr/>
          <p:nvPr/>
        </p:nvSpPr>
        <p:spPr>
          <a:xfrm>
            <a:off x="355" y="1024037"/>
            <a:ext cx="1285839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รายงานผลการดำเนินการในรอบปีที่ผ่านมา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99F02-D69A-48BC-918A-C4347D195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54"/>
          <a:stretch/>
        </p:blipFill>
        <p:spPr>
          <a:xfrm>
            <a:off x="380703" y="1692631"/>
            <a:ext cx="3468056" cy="5223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B1C70-287E-4773-B47C-CEA8D0B301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142"/>
          <a:stretch/>
        </p:blipFill>
        <p:spPr>
          <a:xfrm>
            <a:off x="6429375" y="1722021"/>
            <a:ext cx="3555859" cy="5223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C7980E-F12E-4F7B-AEEE-33C9E6E1D702}"/>
              </a:ext>
            </a:extLst>
          </p:cNvPr>
          <p:cNvSpPr/>
          <p:nvPr/>
        </p:nvSpPr>
        <p:spPr>
          <a:xfrm>
            <a:off x="1820863" y="2680221"/>
            <a:ext cx="1944216" cy="1008112"/>
          </a:xfrm>
          <a:prstGeom prst="rect">
            <a:avLst/>
          </a:prstGeom>
          <a:noFill/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481824-4196-445D-AA40-299D8287F7AC}"/>
              </a:ext>
            </a:extLst>
          </p:cNvPr>
          <p:cNvCxnSpPr>
            <a:cxnSpLocks/>
          </p:cNvCxnSpPr>
          <p:nvPr/>
        </p:nvCxnSpPr>
        <p:spPr>
          <a:xfrm flipV="1">
            <a:off x="3754259" y="2248173"/>
            <a:ext cx="293225" cy="793479"/>
          </a:xfrm>
          <a:prstGeom prst="line">
            <a:avLst/>
          </a:prstGeom>
          <a:ln w="34925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DC7FBD8-41E8-4C4F-AAD0-1B30A1AA4523}"/>
              </a:ext>
            </a:extLst>
          </p:cNvPr>
          <p:cNvSpPr/>
          <p:nvPr/>
        </p:nvSpPr>
        <p:spPr>
          <a:xfrm>
            <a:off x="4059550" y="1912242"/>
            <a:ext cx="2225809" cy="623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D6AF21-B11A-4A49-BE2A-8E001A2AAEFF}"/>
              </a:ext>
            </a:extLst>
          </p:cNvPr>
          <p:cNvSpPr txBox="1"/>
          <p:nvPr/>
        </p:nvSpPr>
        <p:spPr>
          <a:xfrm>
            <a:off x="4059550" y="1925007"/>
            <a:ext cx="2225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ทำเครื่องหมาย </a:t>
            </a:r>
            <a:r>
              <a:rPr lang="en-US" sz="14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  <a:sym typeface="Wingdings" panose="05000000000000000000" pitchFamily="2" charset="2"/>
              </a:rPr>
              <a:t></a:t>
            </a:r>
            <a:r>
              <a:rPr lang="en-US" sz="1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  <a:sym typeface="Wingdings" panose="05000000000000000000" pitchFamily="2" charset="2"/>
              </a:rPr>
              <a:t> </a:t>
            </a:r>
            <a:r>
              <a:rPr lang="th-TH" sz="1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  <a:sym typeface="Wingdings" panose="05000000000000000000" pitchFamily="2" charset="2"/>
              </a:rPr>
              <a:t>หากเปิดให้บริการแล้ว พร้อมระบุวันที่เปิดและจำนวนผู้ใช้บริการ</a:t>
            </a:r>
            <a:endParaRPr lang="th-TH" sz="1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95CBE8-B566-4F16-AFAC-E941C9FD84FC}"/>
              </a:ext>
            </a:extLst>
          </p:cNvPr>
          <p:cNvSpPr/>
          <p:nvPr/>
        </p:nvSpPr>
        <p:spPr>
          <a:xfrm>
            <a:off x="380703" y="3813666"/>
            <a:ext cx="3384376" cy="738763"/>
          </a:xfrm>
          <a:prstGeom prst="rect">
            <a:avLst/>
          </a:prstGeom>
          <a:noFill/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4887C5-B8A4-43C9-8D06-97A6EFF97BD6}"/>
              </a:ext>
            </a:extLst>
          </p:cNvPr>
          <p:cNvCxnSpPr>
            <a:cxnSpLocks/>
          </p:cNvCxnSpPr>
          <p:nvPr/>
        </p:nvCxnSpPr>
        <p:spPr>
          <a:xfrm flipV="1">
            <a:off x="3766325" y="3299608"/>
            <a:ext cx="293225" cy="891394"/>
          </a:xfrm>
          <a:prstGeom prst="line">
            <a:avLst/>
          </a:prstGeom>
          <a:ln w="34925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E705C4D-9DF0-4D4D-966F-77E5DE41B324}"/>
              </a:ext>
            </a:extLst>
          </p:cNvPr>
          <p:cNvSpPr/>
          <p:nvPr/>
        </p:nvSpPr>
        <p:spPr>
          <a:xfrm>
            <a:off x="4059550" y="2778636"/>
            <a:ext cx="2225809" cy="8021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3B5C5-F37E-48B6-B966-9C014E88171A}"/>
              </a:ext>
            </a:extLst>
          </p:cNvPr>
          <p:cNvSpPr txBox="1"/>
          <p:nvPr/>
        </p:nvSpPr>
        <p:spPr>
          <a:xfrm>
            <a:off x="4040177" y="2779811"/>
            <a:ext cx="2225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ระบุโครงข่ายที่เช่าใช้เพื่อนำมาให้บริการที่ได้รับอนุญาต เช่าใช้จากผู้ให้บริการรายใด และจำนวนความจุที่เช่าใช้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FC1FAC-380D-4740-A470-D2F34D710061}"/>
              </a:ext>
            </a:extLst>
          </p:cNvPr>
          <p:cNvSpPr/>
          <p:nvPr/>
        </p:nvSpPr>
        <p:spPr>
          <a:xfrm>
            <a:off x="380703" y="4609290"/>
            <a:ext cx="3384376" cy="738762"/>
          </a:xfrm>
          <a:prstGeom prst="rect">
            <a:avLst/>
          </a:prstGeom>
          <a:noFill/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8C131C-9735-4338-950C-D486C3B9C6F7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765079" y="4388467"/>
            <a:ext cx="314175" cy="590204"/>
          </a:xfrm>
          <a:prstGeom prst="line">
            <a:avLst/>
          </a:prstGeom>
          <a:ln w="34925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92A0818-C15A-4693-9BDE-569B44236BED}"/>
              </a:ext>
            </a:extLst>
          </p:cNvPr>
          <p:cNvSpPr/>
          <p:nvPr/>
        </p:nvSpPr>
        <p:spPr>
          <a:xfrm>
            <a:off x="4079254" y="3845326"/>
            <a:ext cx="2225809" cy="8021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A42266-3839-4D02-B6E1-9EC70B83BEF8}"/>
              </a:ext>
            </a:extLst>
          </p:cNvPr>
          <p:cNvSpPr txBox="1"/>
          <p:nvPr/>
        </p:nvSpPr>
        <p:spPr>
          <a:xfrm>
            <a:off x="4059881" y="3846501"/>
            <a:ext cx="22258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ระบุโครงข่ายหรือบริการที่เช่าใช้/ซื้อ </a:t>
            </a:r>
            <a:b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เช่าใช้/ซื้อโครงข่ายจากผู้ให้บริการรายใด และจำนวนความจุที่เช่าใช้/ซื้อ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1CA6F3-9F7B-409C-A0EF-933DBA3E2C4F}"/>
              </a:ext>
            </a:extLst>
          </p:cNvPr>
          <p:cNvSpPr/>
          <p:nvPr/>
        </p:nvSpPr>
        <p:spPr>
          <a:xfrm>
            <a:off x="380372" y="5406392"/>
            <a:ext cx="3384376" cy="564425"/>
          </a:xfrm>
          <a:prstGeom prst="rect">
            <a:avLst/>
          </a:prstGeom>
          <a:noFill/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9B69F69-93DF-44E2-8AC5-9F0C22B1FEDF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3764748" y="5310466"/>
            <a:ext cx="293781" cy="394092"/>
          </a:xfrm>
          <a:prstGeom prst="line">
            <a:avLst/>
          </a:prstGeom>
          <a:ln w="34925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E8853F7-1FAC-40FE-926A-DB9E60C1E270}"/>
              </a:ext>
            </a:extLst>
          </p:cNvPr>
          <p:cNvSpPr/>
          <p:nvPr/>
        </p:nvSpPr>
        <p:spPr>
          <a:xfrm>
            <a:off x="4058529" y="4856134"/>
            <a:ext cx="2225809" cy="90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C49B7A-FC15-4C17-9487-7C1936F5A1C5}"/>
              </a:ext>
            </a:extLst>
          </p:cNvPr>
          <p:cNvSpPr/>
          <p:nvPr/>
        </p:nvSpPr>
        <p:spPr>
          <a:xfrm>
            <a:off x="380372" y="6123592"/>
            <a:ext cx="3384376" cy="698337"/>
          </a:xfrm>
          <a:prstGeom prst="rect">
            <a:avLst/>
          </a:prstGeom>
          <a:noFill/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A3C3485-601C-4EA1-96E2-8A11743D3BB6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3764749" y="6421759"/>
            <a:ext cx="282735" cy="54071"/>
          </a:xfrm>
          <a:prstGeom prst="line">
            <a:avLst/>
          </a:prstGeom>
          <a:ln w="34925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0466768-0B9A-44B8-BB84-BBC577EA1233}"/>
              </a:ext>
            </a:extLst>
          </p:cNvPr>
          <p:cNvSpPr txBox="1"/>
          <p:nvPr/>
        </p:nvSpPr>
        <p:spPr>
          <a:xfrm>
            <a:off x="4079254" y="4832294"/>
            <a:ext cx="2225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1) ระบุเลขหมายโทรคมนาคมที่ผู้รับใบอนุญาตใช้ในการให้บริการ</a:t>
            </a: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 ระบุความถี่ที่ใช้ในการให้บริการ</a:t>
            </a: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3) ระบุเลขหมาย </a:t>
            </a:r>
            <a:r>
              <a:rPr lang="en-US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IP </a:t>
            </a:r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ที่ใช้ในการให้บริการ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FB3001D-B3E4-423B-AF20-28E202EA68CB}"/>
              </a:ext>
            </a:extLst>
          </p:cNvPr>
          <p:cNvSpPr/>
          <p:nvPr/>
        </p:nvSpPr>
        <p:spPr>
          <a:xfrm>
            <a:off x="4047484" y="6021498"/>
            <a:ext cx="2813939" cy="90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2913F4-983D-4D95-903F-147DB39CBCBE}"/>
              </a:ext>
            </a:extLst>
          </p:cNvPr>
          <p:cNvSpPr txBox="1"/>
          <p:nvPr/>
        </p:nvSpPr>
        <p:spPr>
          <a:xfrm>
            <a:off x="4027605" y="6002207"/>
            <a:ext cx="2813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1) ระบุรายได้จากการประกอบกิจการโทรคมนาคม</a:t>
            </a: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 ระบุรายจ่ายจากการประกอบกิจการโทรคมนาคม</a:t>
            </a: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3) ระบุผลประกอบการ กำไร/ขาดทุนจากการประกอบกิจการโทรคมนาคม (รายได้ – รายจ่าย)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2FA86F6-A22A-454A-8206-0D8AC351684D}"/>
              </a:ext>
            </a:extLst>
          </p:cNvPr>
          <p:cNvSpPr/>
          <p:nvPr/>
        </p:nvSpPr>
        <p:spPr>
          <a:xfrm>
            <a:off x="6529796" y="1798795"/>
            <a:ext cx="3385622" cy="796093"/>
          </a:xfrm>
          <a:prstGeom prst="rect">
            <a:avLst/>
          </a:prstGeom>
          <a:noFill/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91D7DDA-7463-4FF1-9CCA-1C7D8EFBCA53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9915418" y="1979742"/>
            <a:ext cx="526765" cy="217100"/>
          </a:xfrm>
          <a:prstGeom prst="line">
            <a:avLst/>
          </a:prstGeom>
          <a:ln w="34925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1D435CD-416C-4A25-8A4D-94D72D5BFFA1}"/>
              </a:ext>
            </a:extLst>
          </p:cNvPr>
          <p:cNvSpPr/>
          <p:nvPr/>
        </p:nvSpPr>
        <p:spPr>
          <a:xfrm>
            <a:off x="10442183" y="1630665"/>
            <a:ext cx="2226628" cy="1337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6F1144-DCCD-467E-998C-EC7AA01D0867}"/>
              </a:ext>
            </a:extLst>
          </p:cNvPr>
          <p:cNvSpPr txBox="1"/>
          <p:nvPr/>
        </p:nvSpPr>
        <p:spPr>
          <a:xfrm>
            <a:off x="10442183" y="1600101"/>
            <a:ext cx="22266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1) ระบุการลงทุนเกี่ยวกับอุปกรณ์หรือการเตรียมการเพื่อให้บริการที่ได้รับอนุญาต</a:t>
            </a: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 ระบุการลงทุนในการเช่าใช้โครงข่ายต่าง ๆ เพื่อให้บริการที่ได้รับอนุญาต</a:t>
            </a: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3) ระบุจำนวนการจ้างงานของผู้รับใบอนุญาต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95DBB5D-F50B-4C50-AEB6-DCC9F37AE64E}"/>
              </a:ext>
            </a:extLst>
          </p:cNvPr>
          <p:cNvSpPr/>
          <p:nvPr/>
        </p:nvSpPr>
        <p:spPr>
          <a:xfrm>
            <a:off x="6531471" y="2615714"/>
            <a:ext cx="3384376" cy="1096545"/>
          </a:xfrm>
          <a:prstGeom prst="rect">
            <a:avLst/>
          </a:prstGeom>
          <a:noFill/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DE9109-531D-4FE1-85B8-1621EAC2A177}"/>
              </a:ext>
            </a:extLst>
          </p:cNvPr>
          <p:cNvCxnSpPr>
            <a:cxnSpLocks/>
            <a:endCxn id="63" idx="1"/>
          </p:cNvCxnSpPr>
          <p:nvPr/>
        </p:nvCxnSpPr>
        <p:spPr>
          <a:xfrm>
            <a:off x="9915418" y="3097267"/>
            <a:ext cx="527584" cy="421712"/>
          </a:xfrm>
          <a:prstGeom prst="line">
            <a:avLst/>
          </a:prstGeom>
          <a:ln w="34925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0434E83-6369-4256-8E12-22298F8FCE53}"/>
              </a:ext>
            </a:extLst>
          </p:cNvPr>
          <p:cNvSpPr/>
          <p:nvPr/>
        </p:nvSpPr>
        <p:spPr>
          <a:xfrm>
            <a:off x="10443002" y="3100979"/>
            <a:ext cx="2225809" cy="835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3ACD09E-44FD-4D0C-9A7F-9139D3DC4C0C}"/>
              </a:ext>
            </a:extLst>
          </p:cNvPr>
          <p:cNvSpPr txBox="1"/>
          <p:nvPr/>
        </p:nvSpPr>
        <p:spPr>
          <a:xfrm>
            <a:off x="10442184" y="3093745"/>
            <a:ext cx="2225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ระบุปัญหาและอุปสรรคในการดำเนินการเพื่อให้บริการตามที่ได้รับอนุญาตในปีที่ผ่านมา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B664F95-E629-402E-8FC1-38DF95D7DE74}"/>
              </a:ext>
            </a:extLst>
          </p:cNvPr>
          <p:cNvSpPr/>
          <p:nvPr/>
        </p:nvSpPr>
        <p:spPr>
          <a:xfrm>
            <a:off x="6531042" y="3765971"/>
            <a:ext cx="3384376" cy="1037066"/>
          </a:xfrm>
          <a:prstGeom prst="rect">
            <a:avLst/>
          </a:prstGeom>
          <a:noFill/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42C1CDC-F0EA-4A85-8941-A252BFF03342}"/>
              </a:ext>
            </a:extLst>
          </p:cNvPr>
          <p:cNvCxnSpPr>
            <a:cxnSpLocks/>
            <a:endCxn id="71" idx="1"/>
          </p:cNvCxnSpPr>
          <p:nvPr/>
        </p:nvCxnSpPr>
        <p:spPr>
          <a:xfrm>
            <a:off x="9914989" y="4247523"/>
            <a:ext cx="527584" cy="370624"/>
          </a:xfrm>
          <a:prstGeom prst="line">
            <a:avLst/>
          </a:prstGeom>
          <a:ln w="34925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01850C02-1905-4A65-B5FD-630A4F573BE2}"/>
              </a:ext>
            </a:extLst>
          </p:cNvPr>
          <p:cNvSpPr/>
          <p:nvPr/>
        </p:nvSpPr>
        <p:spPr>
          <a:xfrm>
            <a:off x="10442573" y="4251235"/>
            <a:ext cx="2225809" cy="7338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8A2B422-67EC-44EB-B12F-57D9C385D1DE}"/>
              </a:ext>
            </a:extLst>
          </p:cNvPr>
          <p:cNvSpPr txBox="1"/>
          <p:nvPr/>
        </p:nvSpPr>
        <p:spPr>
          <a:xfrm>
            <a:off x="10441755" y="4246394"/>
            <a:ext cx="2225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1) ระบุรายชื่อผู้ประสานงาน </a:t>
            </a: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 ระบุที่อยู่ที่สามารถติดต่อได้</a:t>
            </a:r>
          </a:p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3) ระบุช่องทางการติดต่อ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0148D8F-0281-48EF-B3CD-9381AE22DBFA}"/>
              </a:ext>
            </a:extLst>
          </p:cNvPr>
          <p:cNvSpPr/>
          <p:nvPr/>
        </p:nvSpPr>
        <p:spPr>
          <a:xfrm>
            <a:off x="7333128" y="5060168"/>
            <a:ext cx="2581044" cy="1037066"/>
          </a:xfrm>
          <a:prstGeom prst="rect">
            <a:avLst/>
          </a:prstGeom>
          <a:noFill/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2D2D526-3F55-4036-808A-DE4A5EEA27AE}"/>
              </a:ext>
            </a:extLst>
          </p:cNvPr>
          <p:cNvCxnSpPr>
            <a:cxnSpLocks/>
          </p:cNvCxnSpPr>
          <p:nvPr/>
        </p:nvCxnSpPr>
        <p:spPr>
          <a:xfrm>
            <a:off x="9913743" y="5541720"/>
            <a:ext cx="527584" cy="370624"/>
          </a:xfrm>
          <a:prstGeom prst="line">
            <a:avLst/>
          </a:prstGeom>
          <a:ln w="34925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1329EEBB-45F9-46FB-B9A6-CE5E4910ED61}"/>
              </a:ext>
            </a:extLst>
          </p:cNvPr>
          <p:cNvSpPr/>
          <p:nvPr/>
        </p:nvSpPr>
        <p:spPr>
          <a:xfrm>
            <a:off x="10446188" y="5704558"/>
            <a:ext cx="2225809" cy="370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83229AB-1CD4-4DAB-B5C7-ADCB401D5ECC}"/>
              </a:ext>
            </a:extLst>
          </p:cNvPr>
          <p:cNvSpPr txBox="1"/>
          <p:nvPr/>
        </p:nvSpPr>
        <p:spPr>
          <a:xfrm>
            <a:off x="10456939" y="5702137"/>
            <a:ext cx="2225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ผู้มีอำนาจลงนาม และ ประทับตราบริษัท</a:t>
            </a:r>
          </a:p>
        </p:txBody>
      </p:sp>
      <p:sp>
        <p:nvSpPr>
          <p:cNvPr id="81" name="Freeform 4">
            <a:extLst>
              <a:ext uri="{FF2B5EF4-FFF2-40B4-BE49-F238E27FC236}">
                <a16:creationId xmlns:a16="http://schemas.microsoft.com/office/drawing/2014/main" id="{07E4259A-551C-47AF-AFCD-BD49324E7BE7}"/>
              </a:ext>
            </a:extLst>
          </p:cNvPr>
          <p:cNvSpPr/>
          <p:nvPr/>
        </p:nvSpPr>
        <p:spPr>
          <a:xfrm>
            <a:off x="10709848" y="6295944"/>
            <a:ext cx="1976316" cy="776128"/>
          </a:xfrm>
          <a:custGeom>
            <a:avLst/>
            <a:gdLst/>
            <a:ahLst/>
            <a:cxnLst/>
            <a:rect l="l" t="t" r="r" b="b"/>
            <a:pathLst>
              <a:path w="4756771" h="1980006">
                <a:moveTo>
                  <a:pt x="0" y="0"/>
                </a:moveTo>
                <a:lnTo>
                  <a:pt x="4756771" y="0"/>
                </a:lnTo>
                <a:lnTo>
                  <a:pt x="4756771" y="1980006"/>
                </a:lnTo>
                <a:lnTo>
                  <a:pt x="0" y="1980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54577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การชำระค่าธรรมเนียมผ่านระบบ </a:t>
              </a:r>
              <a:r>
                <a:rPr lang="en-US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e-Payment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2509BF-EE1F-4568-B1D4-C994D5064E0B}"/>
              </a:ext>
            </a:extLst>
          </p:cNvPr>
          <p:cNvGrpSpPr/>
          <p:nvPr/>
        </p:nvGrpSpPr>
        <p:grpSpPr>
          <a:xfrm>
            <a:off x="278479" y="1240061"/>
            <a:ext cx="6408712" cy="5601988"/>
            <a:chOff x="673152" y="2201370"/>
            <a:chExt cx="5881573" cy="4812779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74DC081-E66E-453E-A972-0546D2CEBEF9}"/>
                </a:ext>
              </a:extLst>
            </p:cNvPr>
            <p:cNvSpPr/>
            <p:nvPr/>
          </p:nvSpPr>
          <p:spPr>
            <a:xfrm>
              <a:off x="673152" y="2201370"/>
              <a:ext cx="5881573" cy="4812779"/>
            </a:xfrm>
            <a:custGeom>
              <a:avLst/>
              <a:gdLst/>
              <a:ahLst/>
              <a:cxnLst/>
              <a:rect l="l" t="t" r="r" b="b"/>
              <a:pathLst>
                <a:path w="7727368" h="6548944">
                  <a:moveTo>
                    <a:pt x="0" y="0"/>
                  </a:moveTo>
                  <a:lnTo>
                    <a:pt x="7727368" y="0"/>
                  </a:lnTo>
                  <a:lnTo>
                    <a:pt x="7727368" y="6548945"/>
                  </a:lnTo>
                  <a:lnTo>
                    <a:pt x="0" y="6548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428FB32-0444-4915-83B2-70FAE583B288}"/>
                </a:ext>
              </a:extLst>
            </p:cNvPr>
            <p:cNvSpPr/>
            <p:nvPr/>
          </p:nvSpPr>
          <p:spPr>
            <a:xfrm>
              <a:off x="772168" y="2290542"/>
              <a:ext cx="5683542" cy="3092801"/>
            </a:xfrm>
            <a:custGeom>
              <a:avLst/>
              <a:gdLst/>
              <a:ahLst/>
              <a:cxnLst/>
              <a:rect l="l" t="t" r="r" b="b"/>
              <a:pathLst>
                <a:path w="7467189" h="4208501">
                  <a:moveTo>
                    <a:pt x="0" y="0"/>
                  </a:moveTo>
                  <a:lnTo>
                    <a:pt x="7467190" y="0"/>
                  </a:lnTo>
                  <a:lnTo>
                    <a:pt x="7467190" y="4208501"/>
                  </a:lnTo>
                  <a:lnTo>
                    <a:pt x="0" y="4208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2" r="-2023"/>
              </a:stretch>
            </a:blipFill>
          </p:spPr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0DD5FAA-71AD-4382-9410-D82E2D246633}"/>
              </a:ext>
            </a:extLst>
          </p:cNvPr>
          <p:cNvGrpSpPr/>
          <p:nvPr/>
        </p:nvGrpSpPr>
        <p:grpSpPr>
          <a:xfrm>
            <a:off x="6881167" y="2702965"/>
            <a:ext cx="5400600" cy="769982"/>
            <a:chOff x="1100783" y="964889"/>
            <a:chExt cx="4344453" cy="76998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05FE922-5FB5-4D6A-B927-826BDBB7948A}"/>
                </a:ext>
              </a:extLst>
            </p:cNvPr>
            <p:cNvSpPr/>
            <p:nvPr/>
          </p:nvSpPr>
          <p:spPr>
            <a:xfrm>
              <a:off x="1216635" y="1188915"/>
              <a:ext cx="3955842" cy="54595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527D56C6-F58A-4D0D-BB22-D4E2811AB74F}"/>
                </a:ext>
              </a:extLst>
            </p:cNvPr>
            <p:cNvSpPr txBox="1"/>
            <p:nvPr/>
          </p:nvSpPr>
          <p:spPr>
            <a:xfrm>
              <a:off x="1100783" y="964889"/>
              <a:ext cx="4344453" cy="665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https://telecomfee.nbtc.go.th</a:t>
              </a:r>
            </a:p>
          </p:txBody>
        </p:sp>
      </p:grpSp>
      <p:pic>
        <p:nvPicPr>
          <p:cNvPr id="17" name="Picture 19">
            <a:extLst>
              <a:ext uri="{FF2B5EF4-FFF2-40B4-BE49-F238E27FC236}">
                <a16:creationId xmlns:a16="http://schemas.microsoft.com/office/drawing/2014/main" id="{3927EB09-B2A3-42D3-B29A-2F9E0F9F909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0800000">
            <a:off x="6478444" y="2991881"/>
            <a:ext cx="546739" cy="377507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87FF1E94-D9E1-4CCF-B7CC-4A951156210D}"/>
              </a:ext>
            </a:extLst>
          </p:cNvPr>
          <p:cNvSpPr txBox="1"/>
          <p:nvPr/>
        </p:nvSpPr>
        <p:spPr>
          <a:xfrm>
            <a:off x="6861423" y="1594918"/>
            <a:ext cx="5256584" cy="802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ผู้รับใบอนุญาตสามารถเข้าไปกรอก </a:t>
            </a:r>
            <a:r>
              <a:rPr lang="en-US" sz="24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รายได้โทรคมนาคม </a:t>
            </a:r>
          </a:p>
          <a:p>
            <a:pPr algn="ctr">
              <a:lnSpc>
                <a:spcPts val="3219"/>
              </a:lnSpc>
            </a:pP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เพื่อออกใบ </a:t>
            </a:r>
            <a:r>
              <a:rPr lang="en-US" sz="24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Bill Payment 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ได้ที่  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C9CBE557-193A-48C9-9C12-4B1A851063B5}"/>
              </a:ext>
            </a:extLst>
          </p:cNvPr>
          <p:cNvSpPr/>
          <p:nvPr/>
        </p:nvSpPr>
        <p:spPr>
          <a:xfrm>
            <a:off x="7604202" y="4900162"/>
            <a:ext cx="3954530" cy="2186978"/>
          </a:xfrm>
          <a:custGeom>
            <a:avLst/>
            <a:gdLst/>
            <a:ahLst/>
            <a:cxnLst/>
            <a:rect l="l" t="t" r="r" b="b"/>
            <a:pathLst>
              <a:path w="5899355" h="4114800">
                <a:moveTo>
                  <a:pt x="0" y="0"/>
                </a:moveTo>
                <a:lnTo>
                  <a:pt x="5899355" y="0"/>
                </a:lnTo>
                <a:lnTo>
                  <a:pt x="5899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73609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A4F0D-81A3-4074-BC2A-8EE457EDC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585"/>
            <a:ext cx="12858394" cy="723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86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D5450-F913-4BD9-98F9-7FC6A20FA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858044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4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FD62B-D9C4-4E18-AD65-141AFF0FD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" y="21977"/>
            <a:ext cx="12858044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65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533885-063F-4BDD-A52D-3FFACFF8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15</a:t>
            </a:fld>
            <a:endParaRPr lang="zh-CN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EFE525-8D36-4738-8C04-1031ECB68FDE}"/>
              </a:ext>
            </a:extLst>
          </p:cNvPr>
          <p:cNvGrpSpPr/>
          <p:nvPr/>
        </p:nvGrpSpPr>
        <p:grpSpPr>
          <a:xfrm>
            <a:off x="6715" y="231949"/>
            <a:ext cx="12858750" cy="6369037"/>
            <a:chOff x="6715" y="231949"/>
            <a:chExt cx="12858750" cy="63690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92328E-57BA-4393-BCA1-FC4251ECD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5" y="231949"/>
              <a:ext cx="12858750" cy="636903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36C513-86B6-40D4-B921-CC90F1633907}"/>
                </a:ext>
              </a:extLst>
            </p:cNvPr>
            <p:cNvSpPr/>
            <p:nvPr/>
          </p:nvSpPr>
          <p:spPr>
            <a:xfrm>
              <a:off x="7005439" y="3616325"/>
              <a:ext cx="2076649" cy="57606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011281F4-B87E-47C3-BF29-D345673A6851}"/>
                </a:ext>
              </a:extLst>
            </p:cNvPr>
            <p:cNvSpPr/>
            <p:nvPr/>
          </p:nvSpPr>
          <p:spPr>
            <a:xfrm>
              <a:off x="9082088" y="3832349"/>
              <a:ext cx="515639" cy="14401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BCA370-C584-4A40-8793-8A74823C04F4}"/>
                </a:ext>
              </a:extLst>
            </p:cNvPr>
            <p:cNvSpPr txBox="1"/>
            <p:nvPr/>
          </p:nvSpPr>
          <p:spPr>
            <a:xfrm>
              <a:off x="9597727" y="3673524"/>
              <a:ext cx="1656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Log in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วิธีที่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0645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50E744-121B-45E6-82FC-A2A20FE3C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9C009D-ABDC-41A6-BDE6-1D8C1B93A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942"/>
            <a:ext cx="12858750" cy="690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26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1B5E7-405C-485D-914E-5D7F6EA38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17</a:t>
            </a:fld>
            <a:endParaRPr lang="zh-CN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CB42AF-97C3-4F2A-8815-88BCE58B33C4}"/>
              </a:ext>
            </a:extLst>
          </p:cNvPr>
          <p:cNvGrpSpPr/>
          <p:nvPr/>
        </p:nvGrpSpPr>
        <p:grpSpPr>
          <a:xfrm>
            <a:off x="0" y="184178"/>
            <a:ext cx="12858750" cy="6864293"/>
            <a:chOff x="0" y="184178"/>
            <a:chExt cx="12858750" cy="68642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2985FB2-C938-429E-8016-2369FE44E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4178"/>
              <a:ext cx="12858750" cy="686429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6D67416-8882-4C39-A1AC-0C048CB39F3E}"/>
                </a:ext>
              </a:extLst>
            </p:cNvPr>
            <p:cNvSpPr/>
            <p:nvPr/>
          </p:nvSpPr>
          <p:spPr>
            <a:xfrm>
              <a:off x="2036887" y="1744117"/>
              <a:ext cx="1152128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91D5C8-CC24-4684-A86F-4E74EF3D7181}"/>
                </a:ext>
              </a:extLst>
            </p:cNvPr>
            <p:cNvSpPr/>
            <p:nvPr/>
          </p:nvSpPr>
          <p:spPr>
            <a:xfrm>
              <a:off x="2036887" y="2104157"/>
              <a:ext cx="223224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5B05B8-0747-427C-8990-D22993FDFC37}"/>
                </a:ext>
              </a:extLst>
            </p:cNvPr>
            <p:cNvSpPr/>
            <p:nvPr/>
          </p:nvSpPr>
          <p:spPr>
            <a:xfrm>
              <a:off x="8085559" y="2104157"/>
              <a:ext cx="648072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383746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ตัวอย่างใบ </a:t>
              </a:r>
              <a:r>
                <a:rPr lang="en-US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Bill Payment</a:t>
              </a:r>
              <a:endParaRPr lang="th-TH" sz="3000" b="1" spc="-30" dirty="0">
                <a:solidFill>
                  <a:srgbClr val="99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E49AD-BCBB-4424-93A0-76750AF65C5D}"/>
              </a:ext>
            </a:extLst>
          </p:cNvPr>
          <p:cNvSpPr/>
          <p:nvPr/>
        </p:nvSpPr>
        <p:spPr>
          <a:xfrm>
            <a:off x="5853311" y="946568"/>
            <a:ext cx="7005084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Bill Payment </a:t>
            </a:r>
            <a:r>
              <a:rPr lang="th-TH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หน้า 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0871C0-C23C-46C4-80E8-35BE048F6082}"/>
              </a:ext>
            </a:extLst>
          </p:cNvPr>
          <p:cNvGrpSpPr/>
          <p:nvPr/>
        </p:nvGrpSpPr>
        <p:grpSpPr>
          <a:xfrm>
            <a:off x="563843" y="842991"/>
            <a:ext cx="4713404" cy="6171158"/>
            <a:chOff x="0" y="-186876"/>
            <a:chExt cx="8018077" cy="11134208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49D20E6-FAF3-4E69-B862-656858A32417}"/>
                </a:ext>
              </a:extLst>
            </p:cNvPr>
            <p:cNvSpPr/>
            <p:nvPr/>
          </p:nvSpPr>
          <p:spPr>
            <a:xfrm>
              <a:off x="165821" y="85461"/>
              <a:ext cx="7852256" cy="10776410"/>
            </a:xfrm>
            <a:custGeom>
              <a:avLst/>
              <a:gdLst/>
              <a:ahLst/>
              <a:cxnLst/>
              <a:rect l="l" t="t" r="r" b="b"/>
              <a:pathLst>
                <a:path w="7852256" h="10776410">
                  <a:moveTo>
                    <a:pt x="0" y="0"/>
                  </a:moveTo>
                  <a:lnTo>
                    <a:pt x="7852256" y="0"/>
                  </a:lnTo>
                  <a:lnTo>
                    <a:pt x="7852256" y="10776410"/>
                  </a:lnTo>
                  <a:lnTo>
                    <a:pt x="0" y="10776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76"/>
              </a:stretch>
            </a:blipFill>
          </p:spPr>
          <p:txBody>
            <a:bodyPr/>
            <a:lstStyle/>
            <a:p>
              <a:endParaRPr lang="th-TH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B6ACAE5-EA3A-4303-A418-914D6D3978ED}"/>
                </a:ext>
              </a:extLst>
            </p:cNvPr>
            <p:cNvGrpSpPr/>
            <p:nvPr/>
          </p:nvGrpSpPr>
          <p:grpSpPr>
            <a:xfrm>
              <a:off x="0" y="-186876"/>
              <a:ext cx="7993468" cy="11134208"/>
              <a:chOff x="0" y="-38100"/>
              <a:chExt cx="1629695" cy="2270023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2CAB8F99-B980-44A8-8C86-8AEABEBD3C60}"/>
                  </a:ext>
                </a:extLst>
              </p:cNvPr>
              <p:cNvSpPr/>
              <p:nvPr/>
            </p:nvSpPr>
            <p:spPr>
              <a:xfrm>
                <a:off x="0" y="0"/>
                <a:ext cx="1629695" cy="2231923"/>
              </a:xfrm>
              <a:custGeom>
                <a:avLst/>
                <a:gdLst/>
                <a:ahLst/>
                <a:cxnLst/>
                <a:rect l="l" t="t" r="r" b="b"/>
                <a:pathLst>
                  <a:path w="1629695" h="2231923">
                    <a:moveTo>
                      <a:pt x="0" y="0"/>
                    </a:moveTo>
                    <a:lnTo>
                      <a:pt x="1629695" y="0"/>
                    </a:lnTo>
                    <a:lnTo>
                      <a:pt x="1629695" y="2231923"/>
                    </a:lnTo>
                    <a:lnTo>
                      <a:pt x="0" y="223192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9" name="TextBox 6">
                <a:extLst>
                  <a:ext uri="{FF2B5EF4-FFF2-40B4-BE49-F238E27FC236}">
                    <a16:creationId xmlns:a16="http://schemas.microsoft.com/office/drawing/2014/main" id="{1D880454-DDE5-4F0D-82AB-3E9853CAC11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629695" cy="22700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A403E11-06B7-49A6-BDF3-BFDDDB3DA784}"/>
              </a:ext>
            </a:extLst>
          </p:cNvPr>
          <p:cNvSpPr txBox="1"/>
          <p:nvPr/>
        </p:nvSpPr>
        <p:spPr>
          <a:xfrm>
            <a:off x="5853311" y="1591194"/>
            <a:ext cx="7005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ระบุรายละเอียดข้อมูลเบื้องต้นเกี่ยวกับการชำระค่าธรรมเนียม ดังนี้</a:t>
            </a:r>
          </a:p>
          <a:p>
            <a:r>
              <a:rPr lang="th-TH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ชำระผ่านช่องทางของธนาคาร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เคาน์เตอร์ธนาคาร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Mobile Banking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Internet Banking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AAE04DDB-1BE0-4B3C-9226-E440D68ECAF6}"/>
              </a:ext>
            </a:extLst>
          </p:cNvPr>
          <p:cNvSpPr/>
          <p:nvPr/>
        </p:nvSpPr>
        <p:spPr>
          <a:xfrm>
            <a:off x="10461823" y="2011697"/>
            <a:ext cx="2191006" cy="1293506"/>
          </a:xfrm>
          <a:custGeom>
            <a:avLst/>
            <a:gdLst/>
            <a:ahLst/>
            <a:cxnLst/>
            <a:rect l="l" t="t" r="r" b="b"/>
            <a:pathLst>
              <a:path w="4137612" h="2632556">
                <a:moveTo>
                  <a:pt x="0" y="0"/>
                </a:moveTo>
                <a:lnTo>
                  <a:pt x="4137613" y="0"/>
                </a:lnTo>
                <a:lnTo>
                  <a:pt x="4137613" y="2632556"/>
                </a:lnTo>
                <a:lnTo>
                  <a:pt x="0" y="26325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DC2D9C-F550-4674-B990-1B5796B02551}"/>
              </a:ext>
            </a:extLst>
          </p:cNvPr>
          <p:cNvSpPr/>
          <p:nvPr/>
        </p:nvSpPr>
        <p:spPr>
          <a:xfrm>
            <a:off x="5853311" y="3400301"/>
            <a:ext cx="7005084" cy="36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endParaRPr lang="th-TH" sz="2800" b="1" spc="-30" dirty="0">
              <a:solidFill>
                <a:prstClr val="white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23F89-05CC-475F-8C88-B24DD32BA628}"/>
              </a:ext>
            </a:extLst>
          </p:cNvPr>
          <p:cNvSpPr txBox="1"/>
          <p:nvPr/>
        </p:nvSpPr>
        <p:spPr>
          <a:xfrm>
            <a:off x="5853311" y="3472309"/>
            <a:ext cx="70054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ชำระผ่านเคาน์เตอร์รับชำระ ณ อาคาร 2 ชั้น 2 สำนักงาน กสทช.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เงินสด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เช็คธนาคาร/แคชเชียร์เช็ค</a:t>
            </a:r>
          </a:p>
          <a:p>
            <a:pPr marL="457200" lvl="1" indent="0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 สั่งจ่าย </a:t>
            </a:r>
            <a:r>
              <a:rPr lang="th-TH" sz="200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“สำนักงาน กสทช. บัญชี 1”</a:t>
            </a:r>
            <a:endParaRPr lang="en-US" sz="2000" dirty="0">
              <a:solidFill>
                <a:srgbClr val="99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lvl="1" indent="0"/>
            <a:r>
              <a:rPr lang="en-US" sz="200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รับเฉพาะเช็คธนาคารในเขตกรุงเทพฯ และลงวันเดียวกันกับวันที่มาชำระ </a:t>
            </a:r>
          </a:p>
          <a:p>
            <a:pPr marL="457200" lvl="1" indent="0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 หรือลงวันที่ก่อนวันชำระเงินไม่เกิน 7 วัน ไม่รับเช็คลงวันที่ล่วงหน้า</a:t>
            </a:r>
          </a:p>
          <a:p>
            <a:pPr marL="457200" lvl="1" indent="0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- กรณีจำนวนเงิน</a:t>
            </a:r>
            <a:r>
              <a:rPr lang="th-TH" sz="200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เกิน 100,000 บาท ให้ชำระด้วยแคชเชียร์เช็คเท่านั้น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บัตรเครดิต </a:t>
            </a:r>
            <a:r>
              <a:rPr lang="th-TH" sz="200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มีค่าธรรมเนียม 1% ของยอดชำระ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14D350DC-79E5-4D73-B278-AAD29D9526C5}"/>
              </a:ext>
            </a:extLst>
          </p:cNvPr>
          <p:cNvSpPr/>
          <p:nvPr/>
        </p:nvSpPr>
        <p:spPr>
          <a:xfrm>
            <a:off x="10162459" y="5848573"/>
            <a:ext cx="1091452" cy="1197150"/>
          </a:xfrm>
          <a:custGeom>
            <a:avLst/>
            <a:gdLst/>
            <a:ahLst/>
            <a:cxnLst/>
            <a:rect l="l" t="t" r="r" b="b"/>
            <a:pathLst>
              <a:path w="1732972" h="2269369">
                <a:moveTo>
                  <a:pt x="0" y="0"/>
                </a:moveTo>
                <a:lnTo>
                  <a:pt x="1732972" y="0"/>
                </a:lnTo>
                <a:lnTo>
                  <a:pt x="1732972" y="2269369"/>
                </a:lnTo>
                <a:lnTo>
                  <a:pt x="0" y="22693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F6D5FB7E-AE59-46EF-9B1A-5D2842B09FCF}"/>
              </a:ext>
            </a:extLst>
          </p:cNvPr>
          <p:cNvGrpSpPr/>
          <p:nvPr/>
        </p:nvGrpSpPr>
        <p:grpSpPr>
          <a:xfrm>
            <a:off x="11469935" y="5027790"/>
            <a:ext cx="1388460" cy="1468855"/>
            <a:chOff x="0" y="0"/>
            <a:chExt cx="6197597" cy="4316959"/>
          </a:xfrm>
        </p:grpSpPr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C5319FD9-690F-4776-9069-6164BEC11A65}"/>
                </a:ext>
              </a:extLst>
            </p:cNvPr>
            <p:cNvSpPr/>
            <p:nvPr/>
          </p:nvSpPr>
          <p:spPr>
            <a:xfrm>
              <a:off x="0" y="0"/>
              <a:ext cx="2558842" cy="4291559"/>
            </a:xfrm>
            <a:custGeom>
              <a:avLst/>
              <a:gdLst/>
              <a:ahLst/>
              <a:cxnLst/>
              <a:rect l="l" t="t" r="r" b="b"/>
              <a:pathLst>
                <a:path w="2558842" h="4291559">
                  <a:moveTo>
                    <a:pt x="0" y="0"/>
                  </a:moveTo>
                  <a:lnTo>
                    <a:pt x="2558842" y="0"/>
                  </a:lnTo>
                  <a:lnTo>
                    <a:pt x="2558842" y="4291559"/>
                  </a:lnTo>
                  <a:lnTo>
                    <a:pt x="0" y="4291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6636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2BFCD32A-73CF-4BF1-9B62-4E18A5F7B1FB}"/>
                </a:ext>
              </a:extLst>
            </p:cNvPr>
            <p:cNvSpPr/>
            <p:nvPr/>
          </p:nvSpPr>
          <p:spPr>
            <a:xfrm>
              <a:off x="2140826" y="721645"/>
              <a:ext cx="4056772" cy="3595314"/>
            </a:xfrm>
            <a:custGeom>
              <a:avLst/>
              <a:gdLst/>
              <a:ahLst/>
              <a:cxnLst/>
              <a:rect l="l" t="t" r="r" b="b"/>
              <a:pathLst>
                <a:path w="4056772" h="3595314">
                  <a:moveTo>
                    <a:pt x="0" y="0"/>
                  </a:moveTo>
                  <a:lnTo>
                    <a:pt x="4056771" y="0"/>
                  </a:lnTo>
                  <a:lnTo>
                    <a:pt x="4056771" y="3595314"/>
                  </a:lnTo>
                  <a:lnTo>
                    <a:pt x="0" y="359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9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D3354235-1554-43B3-ABFE-2FD34A8D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80677">
            <a:off x="10642730" y="6057432"/>
            <a:ext cx="173595" cy="2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556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ตัวอย่างใบ </a:t>
              </a:r>
              <a:r>
                <a:rPr lang="en-US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Bill Payment</a:t>
              </a:r>
              <a:endParaRPr lang="th-TH" sz="3000" b="1" spc="-30" dirty="0">
                <a:solidFill>
                  <a:srgbClr val="99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E49AD-BCBB-4424-93A0-76750AF65C5D}"/>
              </a:ext>
            </a:extLst>
          </p:cNvPr>
          <p:cNvSpPr/>
          <p:nvPr/>
        </p:nvSpPr>
        <p:spPr>
          <a:xfrm>
            <a:off x="354" y="946568"/>
            <a:ext cx="1285839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Bill Payment </a:t>
            </a:r>
            <a:r>
              <a:rPr lang="th-TH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หน้า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2AE6B0-3D53-4F9E-B5BD-E7C55CB735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17"/>
          <a:stretch/>
        </p:blipFill>
        <p:spPr>
          <a:xfrm>
            <a:off x="81089" y="1600101"/>
            <a:ext cx="9732662" cy="53500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4FE47A0-064F-429F-9249-2DC13030BC8C}"/>
              </a:ext>
            </a:extLst>
          </p:cNvPr>
          <p:cNvSpPr txBox="1"/>
          <p:nvPr/>
        </p:nvSpPr>
        <p:spPr>
          <a:xfrm>
            <a:off x="9948686" y="2560445"/>
            <a:ext cx="282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ระบุข้อมูลผู้ชำระ ยอดเงินที่ต้องชำระ </a:t>
            </a:r>
          </a:p>
          <a:p>
            <a:r>
              <a:rPr lang="th-TH" sz="20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รวมไปถึงรหัสอ้างอิง </a:t>
            </a:r>
            <a:r>
              <a:rPr lang="en-US" sz="20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Barcode </a:t>
            </a:r>
            <a:r>
              <a:rPr lang="th-TH" sz="20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20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QR Code </a:t>
            </a:r>
            <a:r>
              <a:rPr lang="th-TH" sz="2000" b="1" spc="-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เพื่อนำไปใช้ในการชำระเงิน</a:t>
            </a: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4D6AE11A-68E5-4DC2-88C8-B8FAD286249D}"/>
              </a:ext>
            </a:extLst>
          </p:cNvPr>
          <p:cNvSpPr/>
          <p:nvPr/>
        </p:nvSpPr>
        <p:spPr>
          <a:xfrm>
            <a:off x="10245799" y="4552429"/>
            <a:ext cx="2260867" cy="2335531"/>
          </a:xfrm>
          <a:custGeom>
            <a:avLst/>
            <a:gdLst/>
            <a:ahLst/>
            <a:cxnLst/>
            <a:rect l="l" t="t" r="r" b="b"/>
            <a:pathLst>
              <a:path w="3142990" h="3393242">
                <a:moveTo>
                  <a:pt x="0" y="0"/>
                </a:moveTo>
                <a:lnTo>
                  <a:pt x="3142990" y="0"/>
                </a:lnTo>
                <a:lnTo>
                  <a:pt x="3142990" y="3393242"/>
                </a:lnTo>
                <a:lnTo>
                  <a:pt x="0" y="3393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9262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การชำระค่าธรรมเนียมใบอนุญาตประกอบกิจการโทรคมนาคม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229C60-9383-4715-9A9B-0EF468C9FA30}"/>
              </a:ext>
            </a:extLst>
          </p:cNvPr>
          <p:cNvGrpSpPr/>
          <p:nvPr/>
        </p:nvGrpSpPr>
        <p:grpSpPr>
          <a:xfrm>
            <a:off x="8562426" y="1771315"/>
            <a:ext cx="4143087" cy="1806968"/>
            <a:chOff x="4734601" y="2635344"/>
            <a:chExt cx="4503086" cy="142346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00300DC-E6C4-43A0-97FB-7CE0CE018A52}"/>
                </a:ext>
              </a:extLst>
            </p:cNvPr>
            <p:cNvSpPr/>
            <p:nvPr/>
          </p:nvSpPr>
          <p:spPr>
            <a:xfrm>
              <a:off x="4734601" y="2876210"/>
              <a:ext cx="4503086" cy="118259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sz="18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E76AB0-9704-4179-BBA1-83A0D8504A5A}"/>
                </a:ext>
              </a:extLst>
            </p:cNvPr>
            <p:cNvSpPr txBox="1"/>
            <p:nvPr/>
          </p:nvSpPr>
          <p:spPr>
            <a:xfrm>
              <a:off x="5340285" y="2825441"/>
              <a:ext cx="21830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กฎหมายที่เกี่ยวข้อง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C9A9FE5-A9AE-4CC5-BB88-F544928DCDB2}"/>
                </a:ext>
              </a:extLst>
            </p:cNvPr>
            <p:cNvSpPr txBox="1"/>
            <p:nvPr/>
          </p:nvSpPr>
          <p:spPr>
            <a:xfrm>
              <a:off x="4734602" y="3174094"/>
              <a:ext cx="44775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ประกาศ กสทช. เรื่อง ค่าธรรมเนียมใบอนุญาต</a:t>
              </a:r>
            </a:p>
            <a:p>
              <a:pPr algn="ctr"/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ประกอบกิจการโทรคมนาคม และที่แก้ไขเพิ่มเติม ฉบับที่ 2</a:t>
              </a:r>
              <a:endParaRPr lang="th-TH" sz="28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EE2EDC-7CC2-47E2-99E3-69A1DFF4C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1157" y="2635344"/>
              <a:ext cx="872235" cy="617559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E49AD-BCBB-4424-93A0-76750AF65C5D}"/>
              </a:ext>
            </a:extLst>
          </p:cNvPr>
          <p:cNvSpPr/>
          <p:nvPr/>
        </p:nvSpPr>
        <p:spPr>
          <a:xfrm>
            <a:off x="355" y="1024037"/>
            <a:ext cx="1285839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th-TH" sz="28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สรุปสาระสำคัญ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64A773-209D-407D-81D0-AF92EA299ECC}"/>
              </a:ext>
            </a:extLst>
          </p:cNvPr>
          <p:cNvSpPr/>
          <p:nvPr/>
        </p:nvSpPr>
        <p:spPr>
          <a:xfrm>
            <a:off x="375731" y="1726134"/>
            <a:ext cx="360000" cy="360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FE5F14-AF68-4D9E-8F9C-25874FD7A6FB}"/>
              </a:ext>
            </a:extLst>
          </p:cNvPr>
          <p:cNvSpPr txBox="1"/>
          <p:nvPr/>
        </p:nvSpPr>
        <p:spPr>
          <a:xfrm>
            <a:off x="411715" y="1629811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434F45-FF81-4783-9B42-B712BEC4D423}"/>
              </a:ext>
            </a:extLst>
          </p:cNvPr>
          <p:cNvSpPr txBox="1"/>
          <p:nvPr/>
        </p:nvSpPr>
        <p:spPr>
          <a:xfrm>
            <a:off x="735730" y="1671664"/>
            <a:ext cx="6834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รายได้ที่นำมาชำระค่าธรรมเนียม คือ </a:t>
            </a:r>
            <a:r>
              <a:rPr lang="th-TH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รายได้จากการประกอบกิจการโทรคมนาคมทั้งหมดที่เกิดขึ้นในรอบระยะเวลาบัญชี โดยไม่หักค่าใช้จ่ายใดๆ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5CDCEB-8974-47D8-A982-179DA0C18AC3}"/>
              </a:ext>
            </a:extLst>
          </p:cNvPr>
          <p:cNvSpPr/>
          <p:nvPr/>
        </p:nvSpPr>
        <p:spPr>
          <a:xfrm>
            <a:off x="365159" y="2483046"/>
            <a:ext cx="360000" cy="360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B8B02B-25E7-47A9-807F-3C784BD83CFD}"/>
              </a:ext>
            </a:extLst>
          </p:cNvPr>
          <p:cNvSpPr txBox="1"/>
          <p:nvPr/>
        </p:nvSpPr>
        <p:spPr>
          <a:xfrm>
            <a:off x="401143" y="2386723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CF0A2B-42B3-41AB-A242-B44E68FEDFC4}"/>
              </a:ext>
            </a:extLst>
          </p:cNvPr>
          <p:cNvSpPr txBox="1"/>
          <p:nvPr/>
        </p:nvSpPr>
        <p:spPr>
          <a:xfrm>
            <a:off x="725159" y="2428576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กำหนดชำระค่าธรรมเนียม </a:t>
            </a:r>
            <a:r>
              <a:rPr lang="th-TH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 150 วัน นับจากวันสิ้นรอบระยะบัญชี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A666809-D4F3-4750-8567-8DE6B25649F9}"/>
              </a:ext>
            </a:extLst>
          </p:cNvPr>
          <p:cNvGrpSpPr/>
          <p:nvPr/>
        </p:nvGrpSpPr>
        <p:grpSpPr>
          <a:xfrm>
            <a:off x="794580" y="2995400"/>
            <a:ext cx="7434995" cy="1273839"/>
            <a:chOff x="4863036" y="3098311"/>
            <a:chExt cx="7884337" cy="1289439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A1A5ECE-7C9C-4D46-BD07-430A1DA36A7B}"/>
                </a:ext>
              </a:extLst>
            </p:cNvPr>
            <p:cNvCxnSpPr>
              <a:cxnSpLocks/>
            </p:cNvCxnSpPr>
            <p:nvPr/>
          </p:nvCxnSpPr>
          <p:spPr>
            <a:xfrm>
              <a:off x="5709295" y="3688334"/>
              <a:ext cx="6355797" cy="9497"/>
            </a:xfrm>
            <a:prstGeom prst="line">
              <a:avLst/>
            </a:prstGeom>
            <a:ln w="444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CE9558E-CC6D-4763-9EB2-09085CF82340}"/>
                </a:ext>
              </a:extLst>
            </p:cNvPr>
            <p:cNvGrpSpPr/>
            <p:nvPr/>
          </p:nvGrpSpPr>
          <p:grpSpPr>
            <a:xfrm>
              <a:off x="5211608" y="3544317"/>
              <a:ext cx="1075917" cy="843433"/>
              <a:chOff x="5211608" y="3544317"/>
              <a:chExt cx="1075917" cy="843433"/>
            </a:xfrm>
          </p:grpSpPr>
          <p:sp>
            <p:nvSpPr>
              <p:cNvPr id="43" name="Flowchart: Connector 42">
                <a:extLst>
                  <a:ext uri="{FF2B5EF4-FFF2-40B4-BE49-F238E27FC236}">
                    <a16:creationId xmlns:a16="http://schemas.microsoft.com/office/drawing/2014/main" id="{69E70193-F989-4F20-BC34-4EAB8B50A73B}"/>
                  </a:ext>
                </a:extLst>
              </p:cNvPr>
              <p:cNvSpPr/>
              <p:nvPr/>
            </p:nvSpPr>
            <p:spPr>
              <a:xfrm>
                <a:off x="5571607" y="3544317"/>
                <a:ext cx="281705" cy="271123"/>
              </a:xfrm>
              <a:prstGeom prst="flowChartConnector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0" name="Freeform 35">
                <a:extLst>
                  <a:ext uri="{FF2B5EF4-FFF2-40B4-BE49-F238E27FC236}">
                    <a16:creationId xmlns:a16="http://schemas.microsoft.com/office/drawing/2014/main" id="{D91B5DA2-334F-4A5B-B5E8-51B8FF1B6DB7}"/>
                  </a:ext>
                </a:extLst>
              </p:cNvPr>
              <p:cNvSpPr/>
              <p:nvPr/>
            </p:nvSpPr>
            <p:spPr>
              <a:xfrm rot="5400000">
                <a:off x="5552102" y="3816038"/>
                <a:ext cx="356905" cy="101496"/>
              </a:xfrm>
              <a:custGeom>
                <a:avLst/>
                <a:gdLst/>
                <a:ahLst/>
                <a:cxnLst/>
                <a:rect l="l" t="t" r="r" b="b"/>
                <a:pathLst>
                  <a:path w="2004282" h="485140">
                    <a:moveTo>
                      <a:pt x="1760442" y="0"/>
                    </a:moveTo>
                    <a:cubicBezTo>
                      <a:pt x="1639792" y="0"/>
                      <a:pt x="1539462" y="88900"/>
                      <a:pt x="1520412" y="204470"/>
                    </a:cubicBezTo>
                    <a:lnTo>
                      <a:pt x="0" y="204470"/>
                    </a:lnTo>
                    <a:lnTo>
                      <a:pt x="0" y="280670"/>
                    </a:lnTo>
                    <a:lnTo>
                      <a:pt x="1521682" y="280670"/>
                    </a:lnTo>
                    <a:cubicBezTo>
                      <a:pt x="1539462" y="396240"/>
                      <a:pt x="1641062" y="485140"/>
                      <a:pt x="1761712" y="485140"/>
                    </a:cubicBezTo>
                    <a:cubicBezTo>
                      <a:pt x="1896332" y="485140"/>
                      <a:pt x="2004282" y="375920"/>
                      <a:pt x="2004282" y="242570"/>
                    </a:cubicBezTo>
                    <a:cubicBezTo>
                      <a:pt x="2004282" y="107950"/>
                      <a:pt x="1895062" y="0"/>
                      <a:pt x="1760442" y="0"/>
                    </a:cubicBezTo>
                    <a:close/>
                    <a:moveTo>
                      <a:pt x="1760442" y="408940"/>
                    </a:moveTo>
                    <a:cubicBezTo>
                      <a:pt x="1669002" y="408940"/>
                      <a:pt x="1594072" y="334010"/>
                      <a:pt x="1594072" y="242570"/>
                    </a:cubicBezTo>
                    <a:cubicBezTo>
                      <a:pt x="1594072" y="151130"/>
                      <a:pt x="1669002" y="76200"/>
                      <a:pt x="1760442" y="76200"/>
                    </a:cubicBezTo>
                    <a:cubicBezTo>
                      <a:pt x="1851882" y="76200"/>
                      <a:pt x="1926812" y="151130"/>
                      <a:pt x="1926812" y="242570"/>
                    </a:cubicBezTo>
                    <a:cubicBezTo>
                      <a:pt x="1928082" y="334010"/>
                      <a:pt x="1853152" y="408940"/>
                      <a:pt x="1760442" y="40894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</p:spPr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33126B9-CF21-4718-A736-639D71BFFCB4}"/>
                  </a:ext>
                </a:extLst>
              </p:cNvPr>
              <p:cNvSpPr txBox="1"/>
              <p:nvPr/>
            </p:nvSpPr>
            <p:spPr>
              <a:xfrm>
                <a:off x="5211608" y="3982740"/>
                <a:ext cx="1075917" cy="4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31 </a:t>
                </a:r>
                <a:r>
                  <a:rPr lang="th-TH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ธ.ค. 67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2FFDBE-F586-4EE6-87F7-0D8E41381492}"/>
                </a:ext>
              </a:extLst>
            </p:cNvPr>
            <p:cNvSpPr txBox="1"/>
            <p:nvPr/>
          </p:nvSpPr>
          <p:spPr>
            <a:xfrm>
              <a:off x="4863036" y="3098311"/>
              <a:ext cx="1735036" cy="4050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วันปิดรอบงบการเงิน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C515AB-7C41-48A9-9C1B-E5AD68844BC2}"/>
                </a:ext>
              </a:extLst>
            </p:cNvPr>
            <p:cNvGrpSpPr/>
            <p:nvPr/>
          </p:nvGrpSpPr>
          <p:grpSpPr>
            <a:xfrm>
              <a:off x="10105986" y="3544317"/>
              <a:ext cx="1075917" cy="843433"/>
              <a:chOff x="5211608" y="3544317"/>
              <a:chExt cx="1075917" cy="843433"/>
            </a:xfrm>
          </p:grpSpPr>
          <p:sp>
            <p:nvSpPr>
              <p:cNvPr id="65" name="Flowchart: Connector 64">
                <a:extLst>
                  <a:ext uri="{FF2B5EF4-FFF2-40B4-BE49-F238E27FC236}">
                    <a16:creationId xmlns:a16="http://schemas.microsoft.com/office/drawing/2014/main" id="{8FB62344-BBBC-49F0-9D35-D811B6EF0E6E}"/>
                  </a:ext>
                </a:extLst>
              </p:cNvPr>
              <p:cNvSpPr/>
              <p:nvPr/>
            </p:nvSpPr>
            <p:spPr>
              <a:xfrm>
                <a:off x="5571607" y="3544317"/>
                <a:ext cx="281705" cy="271123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6" name="Freeform 35">
                <a:extLst>
                  <a:ext uri="{FF2B5EF4-FFF2-40B4-BE49-F238E27FC236}">
                    <a16:creationId xmlns:a16="http://schemas.microsoft.com/office/drawing/2014/main" id="{63AF4C01-837C-4522-869E-411C823A0DCB}"/>
                  </a:ext>
                </a:extLst>
              </p:cNvPr>
              <p:cNvSpPr/>
              <p:nvPr/>
            </p:nvSpPr>
            <p:spPr>
              <a:xfrm rot="5400000">
                <a:off x="5552102" y="3816038"/>
                <a:ext cx="356905" cy="101496"/>
              </a:xfrm>
              <a:custGeom>
                <a:avLst/>
                <a:gdLst/>
                <a:ahLst/>
                <a:cxnLst/>
                <a:rect l="l" t="t" r="r" b="b"/>
                <a:pathLst>
                  <a:path w="2004282" h="485140">
                    <a:moveTo>
                      <a:pt x="1760442" y="0"/>
                    </a:moveTo>
                    <a:cubicBezTo>
                      <a:pt x="1639792" y="0"/>
                      <a:pt x="1539462" y="88900"/>
                      <a:pt x="1520412" y="204470"/>
                    </a:cubicBezTo>
                    <a:lnTo>
                      <a:pt x="0" y="204470"/>
                    </a:lnTo>
                    <a:lnTo>
                      <a:pt x="0" y="280670"/>
                    </a:lnTo>
                    <a:lnTo>
                      <a:pt x="1521682" y="280670"/>
                    </a:lnTo>
                    <a:cubicBezTo>
                      <a:pt x="1539462" y="396240"/>
                      <a:pt x="1641062" y="485140"/>
                      <a:pt x="1761712" y="485140"/>
                    </a:cubicBezTo>
                    <a:cubicBezTo>
                      <a:pt x="1896332" y="485140"/>
                      <a:pt x="2004282" y="375920"/>
                      <a:pt x="2004282" y="242570"/>
                    </a:cubicBezTo>
                    <a:cubicBezTo>
                      <a:pt x="2004282" y="107950"/>
                      <a:pt x="1895062" y="0"/>
                      <a:pt x="1760442" y="0"/>
                    </a:cubicBezTo>
                    <a:close/>
                    <a:moveTo>
                      <a:pt x="1760442" y="408940"/>
                    </a:moveTo>
                    <a:cubicBezTo>
                      <a:pt x="1669002" y="408940"/>
                      <a:pt x="1594072" y="334010"/>
                      <a:pt x="1594072" y="242570"/>
                    </a:cubicBezTo>
                    <a:cubicBezTo>
                      <a:pt x="1594072" y="151130"/>
                      <a:pt x="1669002" y="76200"/>
                      <a:pt x="1760442" y="76200"/>
                    </a:cubicBezTo>
                    <a:cubicBezTo>
                      <a:pt x="1851882" y="76200"/>
                      <a:pt x="1926812" y="151130"/>
                      <a:pt x="1926812" y="242570"/>
                    </a:cubicBezTo>
                    <a:cubicBezTo>
                      <a:pt x="1928082" y="334010"/>
                      <a:pt x="1853152" y="408940"/>
                      <a:pt x="1760442" y="408940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7B537AA-58E5-466E-81A9-686409A71ED6}"/>
                  </a:ext>
                </a:extLst>
              </p:cNvPr>
              <p:cNvSpPr txBox="1"/>
              <p:nvPr/>
            </p:nvSpPr>
            <p:spPr>
              <a:xfrm>
                <a:off x="5211608" y="3982740"/>
                <a:ext cx="1075917" cy="4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30 </a:t>
                </a:r>
                <a:r>
                  <a:rPr lang="th-TH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พ.ค. 68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A0089AB-9586-4CFE-82DB-F928AA812D8F}"/>
                </a:ext>
              </a:extLst>
            </p:cNvPr>
            <p:cNvSpPr txBox="1"/>
            <p:nvPr/>
          </p:nvSpPr>
          <p:spPr>
            <a:xfrm>
              <a:off x="9973854" y="3103161"/>
              <a:ext cx="1322681" cy="4050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วันครบกำหนด</a:t>
              </a:r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B00D7F3C-16DF-492D-8A62-7B436C5103A7}"/>
                </a:ext>
              </a:extLst>
            </p:cNvPr>
            <p:cNvSpPr/>
            <p:nvPr/>
          </p:nvSpPr>
          <p:spPr>
            <a:xfrm>
              <a:off x="10465985" y="3533989"/>
              <a:ext cx="290827" cy="271804"/>
            </a:xfrm>
            <a:custGeom>
              <a:avLst/>
              <a:gdLst/>
              <a:ahLst/>
              <a:cxnLst/>
              <a:rect l="l" t="t" r="r" b="b"/>
              <a:pathLst>
                <a:path w="619111" h="619111">
                  <a:moveTo>
                    <a:pt x="0" y="0"/>
                  </a:moveTo>
                  <a:lnTo>
                    <a:pt x="619111" y="0"/>
                  </a:lnTo>
                  <a:lnTo>
                    <a:pt x="619111" y="619111"/>
                  </a:lnTo>
                  <a:lnTo>
                    <a:pt x="0" y="619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0205789-43A7-479D-8BDA-44B048A1149E}"/>
                </a:ext>
              </a:extLst>
            </p:cNvPr>
            <p:cNvGrpSpPr/>
            <p:nvPr/>
          </p:nvGrpSpPr>
          <p:grpSpPr>
            <a:xfrm>
              <a:off x="11546146" y="3520180"/>
              <a:ext cx="1075917" cy="867570"/>
              <a:chOff x="11258114" y="3520180"/>
              <a:chExt cx="1075917" cy="867570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FF2CF92-E004-4903-82D4-FB338765C53B}"/>
                  </a:ext>
                </a:extLst>
              </p:cNvPr>
              <p:cNvGrpSpPr/>
              <p:nvPr/>
            </p:nvGrpSpPr>
            <p:grpSpPr>
              <a:xfrm>
                <a:off x="11258114" y="3544317"/>
                <a:ext cx="1075917" cy="843433"/>
                <a:chOff x="5211608" y="3544317"/>
                <a:chExt cx="1075917" cy="843433"/>
              </a:xfrm>
            </p:grpSpPr>
            <p:sp>
              <p:nvSpPr>
                <p:cNvPr id="73" name="Flowchart: Connector 72">
                  <a:extLst>
                    <a:ext uri="{FF2B5EF4-FFF2-40B4-BE49-F238E27FC236}">
                      <a16:creationId xmlns:a16="http://schemas.microsoft.com/office/drawing/2014/main" id="{040CD421-7C7C-4E5D-8F34-489BC66E8763}"/>
                    </a:ext>
                  </a:extLst>
                </p:cNvPr>
                <p:cNvSpPr/>
                <p:nvPr/>
              </p:nvSpPr>
              <p:spPr>
                <a:xfrm>
                  <a:off x="5571607" y="3544317"/>
                  <a:ext cx="281705" cy="271123"/>
                </a:xfrm>
                <a:prstGeom prst="flowChartConnector">
                  <a:avLst/>
                </a:prstGeom>
                <a:solidFill>
                  <a:srgbClr val="99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74" name="Freeform 35">
                  <a:extLst>
                    <a:ext uri="{FF2B5EF4-FFF2-40B4-BE49-F238E27FC236}">
                      <a16:creationId xmlns:a16="http://schemas.microsoft.com/office/drawing/2014/main" id="{C03F74D2-AE43-40AC-B04F-64C84E141B51}"/>
                    </a:ext>
                  </a:extLst>
                </p:cNvPr>
                <p:cNvSpPr/>
                <p:nvPr/>
              </p:nvSpPr>
              <p:spPr>
                <a:xfrm rot="5400000">
                  <a:off x="5552102" y="3816038"/>
                  <a:ext cx="356905" cy="101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282" h="485140">
                      <a:moveTo>
                        <a:pt x="1760442" y="0"/>
                      </a:moveTo>
                      <a:cubicBezTo>
                        <a:pt x="1639792" y="0"/>
                        <a:pt x="1539462" y="88900"/>
                        <a:pt x="1520412" y="204470"/>
                      </a:cubicBezTo>
                      <a:lnTo>
                        <a:pt x="0" y="204470"/>
                      </a:lnTo>
                      <a:lnTo>
                        <a:pt x="0" y="280670"/>
                      </a:lnTo>
                      <a:lnTo>
                        <a:pt x="1521682" y="280670"/>
                      </a:lnTo>
                      <a:cubicBezTo>
                        <a:pt x="1539462" y="396240"/>
                        <a:pt x="1641062" y="485140"/>
                        <a:pt x="1761712" y="485140"/>
                      </a:cubicBezTo>
                      <a:cubicBezTo>
                        <a:pt x="1896332" y="485140"/>
                        <a:pt x="2004282" y="375920"/>
                        <a:pt x="2004282" y="242570"/>
                      </a:cubicBezTo>
                      <a:cubicBezTo>
                        <a:pt x="2004282" y="107950"/>
                        <a:pt x="1895062" y="0"/>
                        <a:pt x="1760442" y="0"/>
                      </a:cubicBezTo>
                      <a:close/>
                      <a:moveTo>
                        <a:pt x="1760442" y="408940"/>
                      </a:moveTo>
                      <a:cubicBezTo>
                        <a:pt x="1669002" y="408940"/>
                        <a:pt x="1594072" y="334010"/>
                        <a:pt x="1594072" y="242570"/>
                      </a:cubicBezTo>
                      <a:cubicBezTo>
                        <a:pt x="1594072" y="151130"/>
                        <a:pt x="1669002" y="76200"/>
                        <a:pt x="1760442" y="76200"/>
                      </a:cubicBezTo>
                      <a:cubicBezTo>
                        <a:pt x="1851882" y="76200"/>
                        <a:pt x="1926812" y="151130"/>
                        <a:pt x="1926812" y="242570"/>
                      </a:cubicBezTo>
                      <a:cubicBezTo>
                        <a:pt x="1928082" y="334010"/>
                        <a:pt x="1853152" y="408940"/>
                        <a:pt x="1760442" y="408940"/>
                      </a:cubicBezTo>
                      <a:close/>
                    </a:path>
                  </a:pathLst>
                </a:custGeom>
                <a:solidFill>
                  <a:srgbClr val="990000"/>
                </a:solidFill>
              </p:spPr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04AA6B22-374E-47FB-8A1D-01EFA6B753C8}"/>
                    </a:ext>
                  </a:extLst>
                </p:cNvPr>
                <p:cNvSpPr txBox="1"/>
                <p:nvPr/>
              </p:nvSpPr>
              <p:spPr>
                <a:xfrm>
                  <a:off x="5211608" y="3982740"/>
                  <a:ext cx="1075917" cy="405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31 </a:t>
                  </a:r>
                  <a:r>
                    <a:rPr lang="th-TH" sz="2000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พ.ค. 68</a:t>
                  </a:r>
                </a:p>
              </p:txBody>
            </p:sp>
          </p:grpSp>
          <p:sp>
            <p:nvSpPr>
              <p:cNvPr id="71" name="Freeform 46">
                <a:extLst>
                  <a:ext uri="{FF2B5EF4-FFF2-40B4-BE49-F238E27FC236}">
                    <a16:creationId xmlns:a16="http://schemas.microsoft.com/office/drawing/2014/main" id="{22C29DAA-E916-4B21-84EC-B49862196A42}"/>
                  </a:ext>
                </a:extLst>
              </p:cNvPr>
              <p:cNvSpPr/>
              <p:nvPr/>
            </p:nvSpPr>
            <p:spPr>
              <a:xfrm>
                <a:off x="11620664" y="3520180"/>
                <a:ext cx="312792" cy="299421"/>
              </a:xfrm>
              <a:custGeom>
                <a:avLst/>
                <a:gdLst/>
                <a:ahLst/>
                <a:cxnLst/>
                <a:rect l="l" t="t" r="r" b="b"/>
                <a:pathLst>
                  <a:path w="642896" h="628430">
                    <a:moveTo>
                      <a:pt x="0" y="0"/>
                    </a:moveTo>
                    <a:lnTo>
                      <a:pt x="642896" y="0"/>
                    </a:lnTo>
                    <a:lnTo>
                      <a:pt x="642896" y="628430"/>
                    </a:lnTo>
                    <a:lnTo>
                      <a:pt x="0" y="62843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D3F6EA9-D22A-42DC-BB35-A80EAA1A16A1}"/>
                </a:ext>
              </a:extLst>
            </p:cNvPr>
            <p:cNvSpPr txBox="1"/>
            <p:nvPr/>
          </p:nvSpPr>
          <p:spPr>
            <a:xfrm>
              <a:off x="5889503" y="3616916"/>
              <a:ext cx="4542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150 </a:t>
              </a:r>
              <a:r>
                <a:rPr lang="th-TH" sz="2000" b="1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วัน นับจากวันปิดรอบงบการเงิน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995CD94B-17CF-4C47-90C4-14069D53367A}"/>
                </a:ext>
              </a:extLst>
            </p:cNvPr>
            <p:cNvCxnSpPr>
              <a:cxnSpLocks/>
            </p:cNvCxnSpPr>
            <p:nvPr/>
          </p:nvCxnSpPr>
          <p:spPr>
            <a:xfrm>
              <a:off x="9541320" y="3832349"/>
              <a:ext cx="1067975" cy="0"/>
            </a:xfrm>
            <a:prstGeom prst="straightConnector1">
              <a:avLst/>
            </a:prstGeom>
            <a:ln w="44450">
              <a:solidFill>
                <a:srgbClr val="99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21CD34E-28CA-4B4E-8A20-AE8309F765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81303" y="3832349"/>
              <a:ext cx="1050631" cy="3418"/>
            </a:xfrm>
            <a:prstGeom prst="straightConnector1">
              <a:avLst/>
            </a:prstGeom>
            <a:ln w="44450">
              <a:solidFill>
                <a:srgbClr val="99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F5B61D0-99B9-4548-A361-E7331691FC61}"/>
                </a:ext>
              </a:extLst>
            </p:cNvPr>
            <p:cNvSpPr txBox="1"/>
            <p:nvPr/>
          </p:nvSpPr>
          <p:spPr>
            <a:xfrm>
              <a:off x="11372895" y="3103161"/>
              <a:ext cx="1374478" cy="4050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ชำระเกินกำหนด</a:t>
              </a:r>
            </a:p>
          </p:txBody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0407F49B-E024-449F-B362-8CD247E39DCD}"/>
              </a:ext>
            </a:extLst>
          </p:cNvPr>
          <p:cNvSpPr/>
          <p:nvPr/>
        </p:nvSpPr>
        <p:spPr>
          <a:xfrm>
            <a:off x="364750" y="4360720"/>
            <a:ext cx="360000" cy="360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4048E1B-F39B-44E6-9645-E320331FE83E}"/>
              </a:ext>
            </a:extLst>
          </p:cNvPr>
          <p:cNvSpPr txBox="1"/>
          <p:nvPr/>
        </p:nvSpPr>
        <p:spPr>
          <a:xfrm>
            <a:off x="400734" y="4264397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th-TH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F1F9AEF-E731-4B65-B7BD-65A2D78C7539}"/>
              </a:ext>
            </a:extLst>
          </p:cNvPr>
          <p:cNvSpPr txBox="1"/>
          <p:nvPr/>
        </p:nvSpPr>
        <p:spPr>
          <a:xfrm>
            <a:off x="724750" y="4336405"/>
            <a:ext cx="16001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อัตราค่าธรรมเนียม</a:t>
            </a:r>
          </a:p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*ใช้บังคับตั้งแต่รอบระยะเวลาบัญชี ปี 2560 เป็นต้นไป </a:t>
            </a:r>
          </a:p>
        </p:txBody>
      </p:sp>
      <p:graphicFrame>
        <p:nvGraphicFramePr>
          <p:cNvPr id="89" name="Table 90">
            <a:extLst>
              <a:ext uri="{FF2B5EF4-FFF2-40B4-BE49-F238E27FC236}">
                <a16:creationId xmlns:a16="http://schemas.microsoft.com/office/drawing/2014/main" id="{C56D532A-A33E-4984-9A50-07DE0B640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227681"/>
              </p:ext>
            </p:extLst>
          </p:nvPr>
        </p:nvGraphicFramePr>
        <p:xfrm>
          <a:off x="2899743" y="4354846"/>
          <a:ext cx="5113808" cy="2682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75922">
                  <a:extLst>
                    <a:ext uri="{9D8B030D-6E8A-4147-A177-3AD203B41FA5}">
                      <a16:colId xmlns:a16="http://schemas.microsoft.com/office/drawing/2014/main" val="2931242134"/>
                    </a:ext>
                  </a:extLst>
                </a:gridCol>
                <a:gridCol w="1837886">
                  <a:extLst>
                    <a:ext uri="{9D8B030D-6E8A-4147-A177-3AD203B41FA5}">
                      <a16:colId xmlns:a16="http://schemas.microsoft.com/office/drawing/2014/main" val="229780933"/>
                    </a:ext>
                  </a:extLst>
                </a:gridCol>
              </a:tblGrid>
              <a:tr h="329674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รายได้จากการประกอบกิจการโทรคมนาคม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อัตราค่าธรรมเนียม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756264"/>
                  </a:ext>
                </a:extLst>
              </a:tr>
              <a:tr h="304314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 ถึง 100 ล้านบาท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0.125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567617"/>
                  </a:ext>
                </a:extLst>
              </a:tr>
              <a:tr h="304314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เกิน 100 ล้านบาท ถึง 500 ล้านบาท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882978"/>
                  </a:ext>
                </a:extLst>
              </a:tr>
              <a:tr h="304314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เกิน 500 ล้านบาท ถึง 1,000 ล้านบาท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868205"/>
                  </a:ext>
                </a:extLst>
              </a:tr>
              <a:tr h="304314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เกิน 1,000 ล้านบาท ถึง 10,000 ล้านบาท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0.75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733623"/>
                  </a:ext>
                </a:extLst>
              </a:tr>
              <a:tr h="304314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เกิน 10,000 ล้านบาท ถึง 25,000 ล้านบาท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877655"/>
                  </a:ext>
                </a:extLst>
              </a:tr>
              <a:tr h="304314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เกิน 25,000 ล้านบาท ถึง 50,000 ล้านบาท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1.25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538817"/>
                  </a:ext>
                </a:extLst>
              </a:tr>
              <a:tr h="304314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เกิน 50,000 ล้านบาทขึ้นไป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1.50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037240"/>
                  </a:ext>
                </a:extLst>
              </a:tr>
            </a:tbl>
          </a:graphicData>
        </a:graphic>
      </p:graphicFrame>
      <p:sp>
        <p:nvSpPr>
          <p:cNvPr id="108" name="Rectangle 107">
            <a:extLst>
              <a:ext uri="{FF2B5EF4-FFF2-40B4-BE49-F238E27FC236}">
                <a16:creationId xmlns:a16="http://schemas.microsoft.com/office/drawing/2014/main" id="{69CC4D97-021A-4ABD-8B5B-33F65590F4EC}"/>
              </a:ext>
            </a:extLst>
          </p:cNvPr>
          <p:cNvSpPr/>
          <p:nvPr/>
        </p:nvSpPr>
        <p:spPr>
          <a:xfrm>
            <a:off x="8573662" y="4354812"/>
            <a:ext cx="360000" cy="360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F75BAC7-1613-4B95-A509-C1BF88DB2E9C}"/>
              </a:ext>
            </a:extLst>
          </p:cNvPr>
          <p:cNvSpPr txBox="1"/>
          <p:nvPr/>
        </p:nvSpPr>
        <p:spPr>
          <a:xfrm>
            <a:off x="8609646" y="4258489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th-TH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A5ECEA-C7B6-41EA-8E1E-0BC5EB18BB7C}"/>
              </a:ext>
            </a:extLst>
          </p:cNvPr>
          <p:cNvSpPr txBox="1"/>
          <p:nvPr/>
        </p:nvSpPr>
        <p:spPr>
          <a:xfrm>
            <a:off x="8933662" y="4330497"/>
            <a:ext cx="1600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ค่าธรรมเนียมเพิ่ม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5B4970D4-7B77-481D-8373-F38276897E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7964" y="3022130"/>
            <a:ext cx="470761" cy="378171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72660A9C-C44E-4CAF-8515-E6414DA80202}"/>
              </a:ext>
            </a:extLst>
          </p:cNvPr>
          <p:cNvSpPr txBox="1"/>
          <p:nvPr/>
        </p:nvSpPr>
        <p:spPr>
          <a:xfrm>
            <a:off x="8933662" y="4693752"/>
            <a:ext cx="37481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อัตราร้อยละ 1.5 ต่อเดือนของจำนวนเงินที่ค้างชำระ</a:t>
            </a:r>
          </a:p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โดยเศษของเดือนคิดเป็น 1 เดือน </a:t>
            </a:r>
          </a:p>
          <a:p>
            <a:r>
              <a:rPr lang="th-TH" sz="200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**ดังนั้นชำระช้าเพียง 1 วัน </a:t>
            </a:r>
          </a:p>
          <a:p>
            <a:r>
              <a:rPr lang="th-TH" sz="2000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เท่ากับมีค่าปรับ 1 เดือน**</a:t>
            </a:r>
          </a:p>
        </p:txBody>
      </p:sp>
      <p:sp>
        <p:nvSpPr>
          <p:cNvPr id="115" name="Freeform 11">
            <a:extLst>
              <a:ext uri="{FF2B5EF4-FFF2-40B4-BE49-F238E27FC236}">
                <a16:creationId xmlns:a16="http://schemas.microsoft.com/office/drawing/2014/main" id="{B646CB7B-ABC0-45C0-B244-8459B43721EB}"/>
              </a:ext>
            </a:extLst>
          </p:cNvPr>
          <p:cNvSpPr/>
          <p:nvPr/>
        </p:nvSpPr>
        <p:spPr>
          <a:xfrm>
            <a:off x="11479385" y="5654389"/>
            <a:ext cx="1036731" cy="967946"/>
          </a:xfrm>
          <a:custGeom>
            <a:avLst/>
            <a:gdLst/>
            <a:ahLst/>
            <a:cxnLst/>
            <a:rect l="l" t="t" r="r" b="b"/>
            <a:pathLst>
              <a:path w="2196656" h="2119773">
                <a:moveTo>
                  <a:pt x="0" y="0"/>
                </a:moveTo>
                <a:lnTo>
                  <a:pt x="2196656" y="0"/>
                </a:lnTo>
                <a:lnTo>
                  <a:pt x="2196656" y="2119773"/>
                </a:lnTo>
                <a:lnTo>
                  <a:pt x="0" y="21197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73197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ใบเสร็จรับเงิน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17050B72-F167-438F-AB0B-079EAFEC2684}"/>
              </a:ext>
            </a:extLst>
          </p:cNvPr>
          <p:cNvSpPr>
            <a:spLocks noChangeAspect="1"/>
          </p:cNvSpPr>
          <p:nvPr/>
        </p:nvSpPr>
        <p:spPr>
          <a:xfrm>
            <a:off x="436032" y="952029"/>
            <a:ext cx="4841215" cy="5976000"/>
          </a:xfrm>
          <a:custGeom>
            <a:avLst/>
            <a:gdLst/>
            <a:ahLst/>
            <a:cxnLst/>
            <a:rect l="l" t="t" r="r" b="b"/>
            <a:pathLst>
              <a:path w="6418343" h="7922805">
                <a:moveTo>
                  <a:pt x="0" y="0"/>
                </a:moveTo>
                <a:lnTo>
                  <a:pt x="6418343" y="0"/>
                </a:lnTo>
                <a:lnTo>
                  <a:pt x="6418343" y="7922805"/>
                </a:lnTo>
                <a:lnTo>
                  <a:pt x="0" y="7922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endParaRPr lang="th-T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794688-1B43-4740-9E2C-72B5962882FE}"/>
              </a:ext>
            </a:extLst>
          </p:cNvPr>
          <p:cNvSpPr txBox="1"/>
          <p:nvPr/>
        </p:nvSpPr>
        <p:spPr>
          <a:xfrm>
            <a:off x="6047468" y="1776050"/>
            <a:ext cx="6370983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 กสทช. จะ</a:t>
            </a:r>
            <a:r>
              <a:rPr lang="th-TH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จัดส่งใบเสร็จรับเงิน/ใบกำกับภาษี ในรูปแบบอิเล็กทรอนิกส์ </a:t>
            </a:r>
          </a:p>
          <a:p>
            <a:pPr algn="ctr"/>
            <a:r>
              <a:rPr lang="th-TH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ผ่านทางอีเมล และ </a:t>
            </a:r>
            <a:r>
              <a:rPr lang="en-US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SMS </a:t>
            </a:r>
            <a:r>
              <a:rPr lang="th-TH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ที่ผู้รับใบอนุญาตแจ้งไว้ 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ทั้งนี้ ขอให้ท่าน</a:t>
            </a:r>
            <a:r>
              <a:rPr lang="th-TH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ปรับปรุงข้อมูลช่องทางการรับใบเสร็จรับเงิน/ใบกำกับภาษี </a:t>
            </a:r>
          </a:p>
          <a:p>
            <a:pPr algn="ctr"/>
            <a:r>
              <a:rPr lang="th-TH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ให้เป็นปัจจุบันอยู่เสมอ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เพื่อความรวดเร็วถูกต้องในการรับใบเสร็จรับเงิน/ใบกำกับภาษี</a:t>
            </a:r>
          </a:p>
          <a:p>
            <a:pPr algn="ctr"/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8973C8C4-8CEA-4FBC-8699-4BE88488131C}"/>
              </a:ext>
            </a:extLst>
          </p:cNvPr>
          <p:cNvSpPr/>
          <p:nvPr/>
        </p:nvSpPr>
        <p:spPr>
          <a:xfrm rot="20988354">
            <a:off x="5840930" y="998049"/>
            <a:ext cx="951764" cy="877457"/>
          </a:xfrm>
          <a:custGeom>
            <a:avLst/>
            <a:gdLst/>
            <a:ahLst/>
            <a:cxnLst/>
            <a:rect l="l" t="t" r="r" b="b"/>
            <a:pathLst>
              <a:path w="1520870" h="1108334">
                <a:moveTo>
                  <a:pt x="0" y="0"/>
                </a:moveTo>
                <a:lnTo>
                  <a:pt x="1520870" y="0"/>
                </a:lnTo>
                <a:lnTo>
                  <a:pt x="1520870" y="1108334"/>
                </a:lnTo>
                <a:lnTo>
                  <a:pt x="0" y="11083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55EBDE5E-A678-4F3F-9038-8700DB152703}"/>
              </a:ext>
            </a:extLst>
          </p:cNvPr>
          <p:cNvGrpSpPr>
            <a:grpSpLocks noChangeAspect="1"/>
          </p:cNvGrpSpPr>
          <p:nvPr/>
        </p:nvGrpSpPr>
        <p:grpSpPr>
          <a:xfrm>
            <a:off x="10308534" y="4696445"/>
            <a:ext cx="2109917" cy="2052032"/>
            <a:chOff x="0" y="0"/>
            <a:chExt cx="4696110" cy="4567245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7F5E5F91-9244-46B5-9435-50B35FFBEAD6}"/>
                </a:ext>
              </a:extLst>
            </p:cNvPr>
            <p:cNvSpPr/>
            <p:nvPr/>
          </p:nvSpPr>
          <p:spPr>
            <a:xfrm>
              <a:off x="2224073" y="2322410"/>
              <a:ext cx="2244835" cy="2244835"/>
            </a:xfrm>
            <a:custGeom>
              <a:avLst/>
              <a:gdLst/>
              <a:ahLst/>
              <a:cxnLst/>
              <a:rect l="l" t="t" r="r" b="b"/>
              <a:pathLst>
                <a:path w="2244835" h="2244835">
                  <a:moveTo>
                    <a:pt x="0" y="0"/>
                  </a:moveTo>
                  <a:lnTo>
                    <a:pt x="2244835" y="0"/>
                  </a:lnTo>
                  <a:lnTo>
                    <a:pt x="2244835" y="2244835"/>
                  </a:lnTo>
                  <a:lnTo>
                    <a:pt x="0" y="22448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05D436BD-6210-4EE3-9624-072F9EDDAD41}"/>
                </a:ext>
              </a:extLst>
            </p:cNvPr>
            <p:cNvSpPr/>
            <p:nvPr/>
          </p:nvSpPr>
          <p:spPr>
            <a:xfrm>
              <a:off x="1483554" y="0"/>
              <a:ext cx="3212556" cy="2642327"/>
            </a:xfrm>
            <a:custGeom>
              <a:avLst/>
              <a:gdLst/>
              <a:ahLst/>
              <a:cxnLst/>
              <a:rect l="l" t="t" r="r" b="b"/>
              <a:pathLst>
                <a:path w="3212556" h="2642327">
                  <a:moveTo>
                    <a:pt x="0" y="0"/>
                  </a:moveTo>
                  <a:lnTo>
                    <a:pt x="3212556" y="0"/>
                  </a:lnTo>
                  <a:lnTo>
                    <a:pt x="3212556" y="2642327"/>
                  </a:lnTo>
                  <a:lnTo>
                    <a:pt x="0" y="2642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C5513B57-1C6D-4BA1-90FE-4C2E7E3FF181}"/>
                </a:ext>
              </a:extLst>
            </p:cNvPr>
            <p:cNvSpPr/>
            <p:nvPr/>
          </p:nvSpPr>
          <p:spPr>
            <a:xfrm>
              <a:off x="0" y="1928848"/>
              <a:ext cx="2638397" cy="2638397"/>
            </a:xfrm>
            <a:custGeom>
              <a:avLst/>
              <a:gdLst/>
              <a:ahLst/>
              <a:cxnLst/>
              <a:rect l="l" t="t" r="r" b="b"/>
              <a:pathLst>
                <a:path w="2638397" h="2638397">
                  <a:moveTo>
                    <a:pt x="0" y="0"/>
                  </a:moveTo>
                  <a:lnTo>
                    <a:pt x="2638397" y="0"/>
                  </a:lnTo>
                  <a:lnTo>
                    <a:pt x="2638397" y="2638397"/>
                  </a:lnTo>
                  <a:lnTo>
                    <a:pt x="0" y="2638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6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55F390-101B-4E47-BCBA-9A3B1E92F27E}"/>
              </a:ext>
            </a:extLst>
          </p:cNvPr>
          <p:cNvSpPr txBox="1"/>
          <p:nvPr/>
        </p:nvSpPr>
        <p:spPr>
          <a:xfrm>
            <a:off x="6316812" y="3250188"/>
            <a:ext cx="5832294" cy="707886"/>
          </a:xfrm>
          <a:prstGeom prst="rect">
            <a:avLst/>
          </a:prstGeom>
          <a:noFill/>
          <a:ln w="25400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ระยะเวลาได้รับใบเสร็จรับเงิน/ใบกำกับภาษี จะได้รับ </a:t>
            </a:r>
            <a:r>
              <a:rPr lang="th-TH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 3 วันทำการ </a:t>
            </a:r>
          </a:p>
          <a:p>
            <a:pPr algn="ctr"/>
            <a:r>
              <a:rPr lang="th-TH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(กรณีชำระผ่าน </a:t>
            </a:r>
            <a:r>
              <a:rPr lang="en-US" sz="20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Bill Payment)</a:t>
            </a:r>
            <a:endParaRPr lang="th-TH" sz="2000" b="1" dirty="0">
              <a:solidFill>
                <a:srgbClr val="99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8147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วิธีการยื่นเอกสารการชำระค่าธรรมเนียมใบอนุญาตประกอบกิจการโทรคมนาคม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E49AD-BCBB-4424-93A0-76750AF65C5D}"/>
              </a:ext>
            </a:extLst>
          </p:cNvPr>
          <p:cNvSpPr/>
          <p:nvPr/>
        </p:nvSpPr>
        <p:spPr>
          <a:xfrm>
            <a:off x="354" y="946568"/>
            <a:ext cx="1285839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จัดส่งทางไปรษณีย์อิเล็กทรอนิกส์ (</a:t>
            </a:r>
            <a:r>
              <a:rPr lang="en-US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e-mail)</a:t>
            </a:r>
            <a:endParaRPr lang="th-TH" sz="2800" b="1" spc="-30" dirty="0">
              <a:solidFill>
                <a:prstClr val="white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AE020F-2389-4F6A-A30F-B330CC06A3D4}"/>
              </a:ext>
            </a:extLst>
          </p:cNvPr>
          <p:cNvGrpSpPr/>
          <p:nvPr/>
        </p:nvGrpSpPr>
        <p:grpSpPr>
          <a:xfrm>
            <a:off x="185165" y="2032149"/>
            <a:ext cx="12488420" cy="4114800"/>
            <a:chOff x="185165" y="2032149"/>
            <a:chExt cx="12488420" cy="41148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DC70E5-F870-4AAE-8542-BA062E41BD62}"/>
                </a:ext>
              </a:extLst>
            </p:cNvPr>
            <p:cNvSpPr txBox="1"/>
            <p:nvPr/>
          </p:nvSpPr>
          <p:spPr>
            <a:xfrm>
              <a:off x="185165" y="2205688"/>
              <a:ext cx="6552726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h-TH" sz="24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ใบอนุญาตแบบที่ 1 และใบอนุญาตแบบที่ 2 ที่</a:t>
              </a:r>
              <a:r>
                <a:rPr lang="th-TH" sz="2400" b="1" u="sng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ไม่มี</a:t>
              </a:r>
              <a:r>
                <a:rPr lang="th-TH" sz="24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โครงข่ายเป็นของตนเอง</a:t>
              </a:r>
            </a:p>
            <a:p>
              <a:r>
                <a:rPr lang="th-TH" sz="24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จัดส่งเอกสารมาที่ </a:t>
              </a:r>
              <a:r>
                <a:rPr lang="en-US" sz="24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e-mail: </a:t>
              </a:r>
              <a:r>
                <a:rPr lang="en-US" sz="2400" b="1" spc="-20" dirty="0">
                  <a:latin typeface="TH SarabunPSK" panose="020B0500040200020003" pitchFamily="34" charset="-34"/>
                  <a:cs typeface="TH SarabunPSK" panose="020B0500040200020003" pitchFamily="34" charset="-34"/>
                  <a:hlinkClick r:id="rId4"/>
                </a:rPr>
                <a:t>tel_license2fee@nbtc.go.th</a:t>
              </a:r>
              <a:endParaRPr lang="en-US" sz="2400" b="1" spc="-2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en-US" sz="2400" b="1" spc="-2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h-TH" sz="24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ใบอนุญาตแบบที่ 2 ที่มีโครงข่ายเป็นของตนเอง และใบอนุญาตแบบที่ 3</a:t>
              </a:r>
            </a:p>
            <a:p>
              <a:r>
                <a:rPr lang="th-TH" sz="24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จัดส่งเอกสารมาที่ </a:t>
              </a:r>
              <a:r>
                <a:rPr lang="en-US" sz="24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e-mail: </a:t>
              </a:r>
              <a:r>
                <a:rPr lang="en-US" sz="2400" b="1" spc="-20" dirty="0">
                  <a:latin typeface="TH SarabunPSK" panose="020B0500040200020003" pitchFamily="34" charset="-34"/>
                  <a:cs typeface="TH SarabunPSK" panose="020B0500040200020003" pitchFamily="34" charset="-34"/>
                  <a:hlinkClick r:id="rId5"/>
                </a:rPr>
                <a:t>tel_license1fee@nbtc.go.th</a:t>
              </a:r>
              <a:endParaRPr lang="en-US" sz="2400" b="1" spc="-2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en-US" sz="2400" b="1" spc="-2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h-TH" sz="24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เมื่อส่งเอกสารเรียบร้อยจะได้รับใบตอบรับเอกสารทางอีเมล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th-TH" sz="2400" b="1" spc="-2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h-TH" sz="24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ตรวจสอบสถานะการรับเอกสารได้ที่หมายเลข 08 9040 5063</a:t>
              </a:r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20D33430-2B64-4627-B7B1-4A239F1B78A2}"/>
                </a:ext>
              </a:extLst>
            </p:cNvPr>
            <p:cNvSpPr/>
            <p:nvPr/>
          </p:nvSpPr>
          <p:spPr>
            <a:xfrm>
              <a:off x="6501385" y="2032149"/>
              <a:ext cx="6172200" cy="4114800"/>
            </a:xfrm>
            <a:custGeom>
              <a:avLst/>
              <a:gdLst/>
              <a:ahLst/>
              <a:cxnLst/>
              <a:rect l="l" t="t" r="r" b="b"/>
              <a:pathLst>
                <a:path w="6172200" h="4114800">
                  <a:moveTo>
                    <a:pt x="0" y="0"/>
                  </a:moveTo>
                  <a:lnTo>
                    <a:pt x="6172200" y="0"/>
                  </a:lnTo>
                  <a:lnTo>
                    <a:pt x="61722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45843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กระบวนการตรวจสอบและอนุมัติ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1C2625-2DB6-48B8-8EF7-1A4F2AD69B25}"/>
              </a:ext>
            </a:extLst>
          </p:cNvPr>
          <p:cNvGrpSpPr/>
          <p:nvPr/>
        </p:nvGrpSpPr>
        <p:grpSpPr>
          <a:xfrm>
            <a:off x="355" y="898602"/>
            <a:ext cx="12858395" cy="5526035"/>
            <a:chOff x="355" y="898602"/>
            <a:chExt cx="12858395" cy="552603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6EEFF16-80B2-43E6-A25A-1ED0957E1B3E}"/>
                </a:ext>
              </a:extLst>
            </p:cNvPr>
            <p:cNvGrpSpPr/>
            <p:nvPr/>
          </p:nvGrpSpPr>
          <p:grpSpPr>
            <a:xfrm>
              <a:off x="1503230" y="898602"/>
              <a:ext cx="9852289" cy="2998776"/>
              <a:chOff x="1563782" y="1528484"/>
              <a:chExt cx="9852289" cy="2998776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267982C6-BBCD-4710-BFCD-B28F9E26E6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563782" y="1528484"/>
                <a:ext cx="9852289" cy="2998776"/>
                <a:chOff x="3034146" y="2934680"/>
                <a:chExt cx="13343904" cy="4061532"/>
              </a:xfrm>
            </p:grpSpPr>
            <p:sp>
              <p:nvSpPr>
                <p:cNvPr id="79" name="Freeform 2">
                  <a:extLst>
                    <a:ext uri="{FF2B5EF4-FFF2-40B4-BE49-F238E27FC236}">
                      <a16:creationId xmlns:a16="http://schemas.microsoft.com/office/drawing/2014/main" id="{420FB100-903D-4E7D-AB17-05A6DDDCEC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3758301" y="3177209"/>
                  <a:ext cx="1216430" cy="731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71" h="1629911">
                      <a:moveTo>
                        <a:pt x="0" y="0"/>
                      </a:moveTo>
                      <a:lnTo>
                        <a:pt x="2710871" y="0"/>
                      </a:lnTo>
                      <a:lnTo>
                        <a:pt x="2710871" y="1629911"/>
                      </a:lnTo>
                      <a:lnTo>
                        <a:pt x="0" y="16299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th-TH" dirty="0"/>
                </a:p>
              </p:txBody>
            </p:sp>
            <p:sp>
              <p:nvSpPr>
                <p:cNvPr id="80" name="Freeform 3">
                  <a:extLst>
                    <a:ext uri="{FF2B5EF4-FFF2-40B4-BE49-F238E27FC236}">
                      <a16:creationId xmlns:a16="http://schemas.microsoft.com/office/drawing/2014/main" id="{FA57E567-9DAD-44B4-BBF1-84653016CC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6391540" y="3187474"/>
                  <a:ext cx="1216430" cy="731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71" h="1629911">
                      <a:moveTo>
                        <a:pt x="0" y="0"/>
                      </a:moveTo>
                      <a:lnTo>
                        <a:pt x="2710871" y="0"/>
                      </a:lnTo>
                      <a:lnTo>
                        <a:pt x="2710871" y="1629911"/>
                      </a:lnTo>
                      <a:lnTo>
                        <a:pt x="0" y="16299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81" name="Freeform 4">
                  <a:extLst>
                    <a:ext uri="{FF2B5EF4-FFF2-40B4-BE49-F238E27FC236}">
                      <a16:creationId xmlns:a16="http://schemas.microsoft.com/office/drawing/2014/main" id="{3697708A-41C8-4760-8BC6-8EC2C56FE6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8975934" y="3187474"/>
                  <a:ext cx="1216430" cy="731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71" h="1629911">
                      <a:moveTo>
                        <a:pt x="0" y="0"/>
                      </a:moveTo>
                      <a:lnTo>
                        <a:pt x="2710871" y="0"/>
                      </a:lnTo>
                      <a:lnTo>
                        <a:pt x="2710871" y="1629911"/>
                      </a:lnTo>
                      <a:lnTo>
                        <a:pt x="0" y="16299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82" name="Freeform 8">
                  <a:extLst>
                    <a:ext uri="{FF2B5EF4-FFF2-40B4-BE49-F238E27FC236}">
                      <a16:creationId xmlns:a16="http://schemas.microsoft.com/office/drawing/2014/main" id="{8BBE39DF-B04A-4161-96AC-9A305FDA50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11609173" y="3177208"/>
                  <a:ext cx="1216430" cy="731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71" h="1629911">
                      <a:moveTo>
                        <a:pt x="0" y="0"/>
                      </a:moveTo>
                      <a:lnTo>
                        <a:pt x="2710871" y="0"/>
                      </a:lnTo>
                      <a:lnTo>
                        <a:pt x="2710871" y="1629911"/>
                      </a:lnTo>
                      <a:lnTo>
                        <a:pt x="0" y="16299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83" name="Freeform 9">
                  <a:extLst>
                    <a:ext uri="{FF2B5EF4-FFF2-40B4-BE49-F238E27FC236}">
                      <a16:creationId xmlns:a16="http://schemas.microsoft.com/office/drawing/2014/main" id="{E876C61D-B655-49FB-9FA9-9B829A80E5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14242412" y="3177208"/>
                  <a:ext cx="1216430" cy="731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71" h="1629911">
                      <a:moveTo>
                        <a:pt x="0" y="0"/>
                      </a:moveTo>
                      <a:lnTo>
                        <a:pt x="2710872" y="0"/>
                      </a:lnTo>
                      <a:lnTo>
                        <a:pt x="2710872" y="1629911"/>
                      </a:lnTo>
                      <a:lnTo>
                        <a:pt x="0" y="16299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84" name="Freeform 12">
                  <a:extLst>
                    <a:ext uri="{FF2B5EF4-FFF2-40B4-BE49-F238E27FC236}">
                      <a16:creationId xmlns:a16="http://schemas.microsoft.com/office/drawing/2014/main" id="{12BAE1F9-1E80-49E3-B680-8A2B0DEA1DC5}"/>
                    </a:ext>
                  </a:extLst>
                </p:cNvPr>
                <p:cNvSpPr/>
                <p:nvPr/>
              </p:nvSpPr>
              <p:spPr>
                <a:xfrm>
                  <a:off x="3034146" y="4079843"/>
                  <a:ext cx="13179883" cy="590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9883" h="1136765">
                      <a:moveTo>
                        <a:pt x="0" y="0"/>
                      </a:moveTo>
                      <a:lnTo>
                        <a:pt x="13179884" y="0"/>
                      </a:lnTo>
                      <a:lnTo>
                        <a:pt x="13179884" y="1136765"/>
                      </a:lnTo>
                      <a:lnTo>
                        <a:pt x="0" y="11367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>
                    <a:duotone>
                      <a:prstClr val="black"/>
                      <a:schemeClr val="accent2">
                        <a:tint val="45000"/>
                        <a:satMod val="400000"/>
                      </a:schemeClr>
                    </a:duotone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85" name="TextBox 13">
                  <a:extLst>
                    <a:ext uri="{FF2B5EF4-FFF2-40B4-BE49-F238E27FC236}">
                      <a16:creationId xmlns:a16="http://schemas.microsoft.com/office/drawing/2014/main" id="{1FD388DF-2B19-432B-9291-7F8BA3D056B5}"/>
                    </a:ext>
                  </a:extLst>
                </p:cNvPr>
                <p:cNvSpPr txBox="1"/>
                <p:nvPr/>
              </p:nvSpPr>
              <p:spPr>
                <a:xfrm>
                  <a:off x="3034146" y="4079843"/>
                  <a:ext cx="2684251" cy="498746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3050"/>
                    </a:lnSpc>
                  </a:pPr>
                  <a:r>
                    <a:rPr lang="en-US" sz="2000" spc="-36" dirty="0">
                      <a:solidFill>
                        <a:srgbClr val="FFFFFF"/>
                      </a:solidFill>
                      <a:latin typeface="Inter Bold"/>
                    </a:rPr>
                    <a:t>01</a:t>
                  </a:r>
                </a:p>
              </p:txBody>
            </p:sp>
            <p:sp>
              <p:nvSpPr>
                <p:cNvPr id="86" name="TextBox 14">
                  <a:extLst>
                    <a:ext uri="{FF2B5EF4-FFF2-40B4-BE49-F238E27FC236}">
                      <a16:creationId xmlns:a16="http://schemas.microsoft.com/office/drawing/2014/main" id="{C28B2B96-D313-4DD4-8E3B-E2F654AC350D}"/>
                    </a:ext>
                  </a:extLst>
                </p:cNvPr>
                <p:cNvSpPr txBox="1"/>
                <p:nvPr/>
              </p:nvSpPr>
              <p:spPr>
                <a:xfrm>
                  <a:off x="5718397" y="4079843"/>
                  <a:ext cx="2575563" cy="498746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3050"/>
                    </a:lnSpc>
                  </a:pPr>
                  <a:r>
                    <a:rPr lang="en-US" sz="2000" spc="-36" dirty="0">
                      <a:solidFill>
                        <a:srgbClr val="FFFFFF"/>
                      </a:solidFill>
                      <a:latin typeface="Inter Bold"/>
                    </a:rPr>
                    <a:t>02</a:t>
                  </a:r>
                </a:p>
              </p:txBody>
            </p:sp>
            <p:sp>
              <p:nvSpPr>
                <p:cNvPr id="87" name="TextBox 15">
                  <a:extLst>
                    <a:ext uri="{FF2B5EF4-FFF2-40B4-BE49-F238E27FC236}">
                      <a16:creationId xmlns:a16="http://schemas.microsoft.com/office/drawing/2014/main" id="{81503453-F793-4ECA-8762-C42E097EF0E2}"/>
                    </a:ext>
                  </a:extLst>
                </p:cNvPr>
                <p:cNvSpPr txBox="1"/>
                <p:nvPr/>
              </p:nvSpPr>
              <p:spPr>
                <a:xfrm>
                  <a:off x="8336307" y="4079843"/>
                  <a:ext cx="2575563" cy="498746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3050"/>
                    </a:lnSpc>
                  </a:pPr>
                  <a:r>
                    <a:rPr lang="en-US" sz="2000" spc="-36" dirty="0">
                      <a:solidFill>
                        <a:srgbClr val="FFFFFF"/>
                      </a:solidFill>
                      <a:latin typeface="Inter Bold"/>
                    </a:rPr>
                    <a:t>03</a:t>
                  </a:r>
                </a:p>
              </p:txBody>
            </p:sp>
            <p:sp>
              <p:nvSpPr>
                <p:cNvPr id="88" name="TextBox 16">
                  <a:extLst>
                    <a:ext uri="{FF2B5EF4-FFF2-40B4-BE49-F238E27FC236}">
                      <a16:creationId xmlns:a16="http://schemas.microsoft.com/office/drawing/2014/main" id="{1376720B-78D0-4958-8712-361A8752CE0B}"/>
                    </a:ext>
                  </a:extLst>
                </p:cNvPr>
                <p:cNvSpPr txBox="1"/>
                <p:nvPr/>
              </p:nvSpPr>
              <p:spPr>
                <a:xfrm>
                  <a:off x="10954216" y="4079843"/>
                  <a:ext cx="2575563" cy="498746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3050"/>
                    </a:lnSpc>
                  </a:pPr>
                  <a:r>
                    <a:rPr lang="en-US" sz="2000" spc="-36" dirty="0">
                      <a:solidFill>
                        <a:srgbClr val="FFFFFF"/>
                      </a:solidFill>
                      <a:latin typeface="Inter Bold"/>
                    </a:rPr>
                    <a:t>04</a:t>
                  </a:r>
                </a:p>
              </p:txBody>
            </p:sp>
            <p:sp>
              <p:nvSpPr>
                <p:cNvPr id="89" name="TextBox 17">
                  <a:extLst>
                    <a:ext uri="{FF2B5EF4-FFF2-40B4-BE49-F238E27FC236}">
                      <a16:creationId xmlns:a16="http://schemas.microsoft.com/office/drawing/2014/main" id="{FF426E39-0FC7-4AA7-81A1-31F8F8391E9A}"/>
                    </a:ext>
                  </a:extLst>
                </p:cNvPr>
                <p:cNvSpPr txBox="1"/>
                <p:nvPr/>
              </p:nvSpPr>
              <p:spPr>
                <a:xfrm>
                  <a:off x="13572125" y="4079843"/>
                  <a:ext cx="2575563" cy="498746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3050"/>
                    </a:lnSpc>
                  </a:pPr>
                  <a:r>
                    <a:rPr lang="en-US" sz="2000" spc="-36" dirty="0">
                      <a:solidFill>
                        <a:srgbClr val="FFFFFF"/>
                      </a:solidFill>
                      <a:latin typeface="Inter Bold"/>
                    </a:rPr>
                    <a:t>05</a:t>
                  </a:r>
                </a:p>
              </p:txBody>
            </p:sp>
            <p:sp>
              <p:nvSpPr>
                <p:cNvPr id="90" name="TextBox 18">
                  <a:extLst>
                    <a:ext uri="{FF2B5EF4-FFF2-40B4-BE49-F238E27FC236}">
                      <a16:creationId xmlns:a16="http://schemas.microsoft.com/office/drawing/2014/main" id="{13A7AD94-B406-41D6-BD2E-92F12AB7EC54}"/>
                    </a:ext>
                  </a:extLst>
                </p:cNvPr>
                <p:cNvSpPr txBox="1"/>
                <p:nvPr/>
              </p:nvSpPr>
              <p:spPr>
                <a:xfrm>
                  <a:off x="3264508" y="4661843"/>
                  <a:ext cx="2223527" cy="1333925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ผู้รับใบอนุญาตชำระค่าธรรมเนียมใบอนุญาตและ</a:t>
                  </a:r>
                </a:p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ส่งเอกสารประกอบการ</a:t>
                  </a:r>
                </a:p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ชำระค่าธรรมเนียม</a:t>
                  </a:r>
                </a:p>
              </p:txBody>
            </p:sp>
            <p:sp>
              <p:nvSpPr>
                <p:cNvPr id="91" name="TextBox 19">
                  <a:extLst>
                    <a:ext uri="{FF2B5EF4-FFF2-40B4-BE49-F238E27FC236}">
                      <a16:creationId xmlns:a16="http://schemas.microsoft.com/office/drawing/2014/main" id="{BDABB6C4-67CD-486F-BBCE-1D933A79C148}"/>
                    </a:ext>
                  </a:extLst>
                </p:cNvPr>
                <p:cNvSpPr txBox="1"/>
                <p:nvPr/>
              </p:nvSpPr>
              <p:spPr>
                <a:xfrm>
                  <a:off x="5879020" y="4661843"/>
                  <a:ext cx="2223527" cy="666963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สำนักงาน กสทช. ตรวจสอบการชำระค่าธรรมเนียม</a:t>
                  </a:r>
                </a:p>
              </p:txBody>
            </p:sp>
            <p:sp>
              <p:nvSpPr>
                <p:cNvPr id="92" name="TextBox 20">
                  <a:extLst>
                    <a:ext uri="{FF2B5EF4-FFF2-40B4-BE49-F238E27FC236}">
                      <a16:creationId xmlns:a16="http://schemas.microsoft.com/office/drawing/2014/main" id="{5486C0BC-220C-427A-BDDD-22805A15A2AE}"/>
                    </a:ext>
                  </a:extLst>
                </p:cNvPr>
                <p:cNvSpPr txBox="1"/>
                <p:nvPr/>
              </p:nvSpPr>
              <p:spPr>
                <a:xfrm>
                  <a:off x="8512324" y="4661843"/>
                  <a:ext cx="2223527" cy="200088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สำนักงาน กสทช. </a:t>
                  </a:r>
                </a:p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ขอข้อมูลและเอกสารเพิ่มเติม ในกรณีที่ข้อมูลไม่ครบถ้วน</a:t>
                  </a:r>
                </a:p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ขอให้ระบุข้อมูลผู้ประสานงานให้ชัดเจนเพื่อความสะดวกรวดเร็วในการตรววจสอบ</a:t>
                  </a:r>
                </a:p>
              </p:txBody>
            </p:sp>
            <p:sp>
              <p:nvSpPr>
                <p:cNvPr id="93" name="TextBox 21">
                  <a:extLst>
                    <a:ext uri="{FF2B5EF4-FFF2-40B4-BE49-F238E27FC236}">
                      <a16:creationId xmlns:a16="http://schemas.microsoft.com/office/drawing/2014/main" id="{F3B2A8B2-12F9-446A-8BF8-72151B13BE23}"/>
                    </a:ext>
                  </a:extLst>
                </p:cNvPr>
                <p:cNvSpPr txBox="1"/>
                <p:nvPr/>
              </p:nvSpPr>
              <p:spPr>
                <a:xfrm>
                  <a:off x="11130236" y="4661843"/>
                  <a:ext cx="2223527" cy="233436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เมื่อข้อมูลครบถ้วน</a:t>
                  </a:r>
                </a:p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สำนักงาน กสทช. จะเสนอผลการตรวจสอบต่อ </a:t>
                  </a:r>
                </a:p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เลขาธิการ กสทช. </a:t>
                  </a:r>
                </a:p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เพื่อเห็นชอบ </a:t>
                  </a:r>
                </a:p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ภายใน 90 วัน </a:t>
                  </a:r>
                </a:p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หลังจากเอกสารครบถ้วน</a:t>
                  </a:r>
                </a:p>
              </p:txBody>
            </p:sp>
            <p:sp>
              <p:nvSpPr>
                <p:cNvPr id="94" name="TextBox 22">
                  <a:extLst>
                    <a:ext uri="{FF2B5EF4-FFF2-40B4-BE49-F238E27FC236}">
                      <a16:creationId xmlns:a16="http://schemas.microsoft.com/office/drawing/2014/main" id="{E4AAD2DD-318F-4816-98D6-EEAD0B78F9A5}"/>
                    </a:ext>
                  </a:extLst>
                </p:cNvPr>
                <p:cNvSpPr txBox="1"/>
                <p:nvPr/>
              </p:nvSpPr>
              <p:spPr>
                <a:xfrm>
                  <a:off x="13748143" y="4661843"/>
                  <a:ext cx="2629907" cy="200088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แจ้งผลการตรวจสอบ</a:t>
                  </a:r>
                  <a:b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</a:br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การชำระค่าธรรมเนียม</a:t>
                  </a:r>
                  <a:b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</a:br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แก่ผู้รับใบอนุญาต</a:t>
                  </a:r>
                </a:p>
                <a:p>
                  <a:pPr algn="ctr"/>
                  <a:r>
                    <a:rPr lang="th-TH" sz="1600" b="1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กรณีชำระเกินหรือชำระขาด ขอให้แจ้งขอรับเงินคืนหรือชำระเพิ่ม</a:t>
                  </a:r>
                  <a:r>
                    <a:rPr lang="th-TH" sz="1600" b="1" u="sng" spc="-24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ภายใน 15 วัน</a:t>
                  </a:r>
                </a:p>
              </p:txBody>
            </p:sp>
          </p:grpSp>
          <p:sp>
            <p:nvSpPr>
              <p:cNvPr id="74" name="Freeform 5">
                <a:extLst>
                  <a:ext uri="{FF2B5EF4-FFF2-40B4-BE49-F238E27FC236}">
                    <a16:creationId xmlns:a16="http://schemas.microsoft.com/office/drawing/2014/main" id="{88EF8B8A-4126-4B58-BC03-EDBC15027E16}"/>
                  </a:ext>
                </a:extLst>
              </p:cNvPr>
              <p:cNvSpPr/>
              <p:nvPr/>
            </p:nvSpPr>
            <p:spPr>
              <a:xfrm>
                <a:off x="4329767" y="1604553"/>
                <a:ext cx="332710" cy="344159"/>
              </a:xfrm>
              <a:custGeom>
                <a:avLst/>
                <a:gdLst/>
                <a:ahLst/>
                <a:cxnLst/>
                <a:rect l="l" t="t" r="r" b="b"/>
                <a:pathLst>
                  <a:path w="808035" h="808035">
                    <a:moveTo>
                      <a:pt x="0" y="0"/>
                    </a:moveTo>
                    <a:lnTo>
                      <a:pt x="808035" y="0"/>
                    </a:lnTo>
                    <a:lnTo>
                      <a:pt x="808035" y="808035"/>
                    </a:lnTo>
                    <a:lnTo>
                      <a:pt x="0" y="8080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</p:sp>
          <p:sp>
            <p:nvSpPr>
              <p:cNvPr id="75" name="Freeform 7">
                <a:extLst>
                  <a:ext uri="{FF2B5EF4-FFF2-40B4-BE49-F238E27FC236}">
                    <a16:creationId xmlns:a16="http://schemas.microsoft.com/office/drawing/2014/main" id="{6853DFB3-ECED-4754-9901-470CC41D0ACB}"/>
                  </a:ext>
                </a:extLst>
              </p:cNvPr>
              <p:cNvSpPr/>
              <p:nvPr/>
            </p:nvSpPr>
            <p:spPr>
              <a:xfrm>
                <a:off x="8103794" y="1652697"/>
                <a:ext cx="381863" cy="315065"/>
              </a:xfrm>
              <a:custGeom>
                <a:avLst/>
                <a:gdLst/>
                <a:ahLst/>
                <a:cxnLst/>
                <a:rect l="l" t="t" r="r" b="b"/>
                <a:pathLst>
                  <a:path w="808035" h="803995">
                    <a:moveTo>
                      <a:pt x="0" y="0"/>
                    </a:moveTo>
                    <a:lnTo>
                      <a:pt x="808035" y="0"/>
                    </a:lnTo>
                    <a:lnTo>
                      <a:pt x="808035" y="803995"/>
                    </a:lnTo>
                    <a:lnTo>
                      <a:pt x="0" y="80399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</p:sp>
          <p:sp>
            <p:nvSpPr>
              <p:cNvPr id="76" name="Freeform 2">
                <a:extLst>
                  <a:ext uri="{FF2B5EF4-FFF2-40B4-BE49-F238E27FC236}">
                    <a16:creationId xmlns:a16="http://schemas.microsoft.com/office/drawing/2014/main" id="{9AAF2FD1-BC0E-44CB-9B28-3E6D220A8C41}"/>
                  </a:ext>
                </a:extLst>
              </p:cNvPr>
              <p:cNvSpPr/>
              <p:nvPr/>
            </p:nvSpPr>
            <p:spPr>
              <a:xfrm>
                <a:off x="2313387" y="1652697"/>
                <a:ext cx="440952" cy="268168"/>
              </a:xfrm>
              <a:custGeom>
                <a:avLst/>
                <a:gdLst/>
                <a:ahLst/>
                <a:cxnLst/>
                <a:rect l="l" t="t" r="r" b="b"/>
                <a:pathLst>
                  <a:path w="2832112" h="1635545">
                    <a:moveTo>
                      <a:pt x="0" y="0"/>
                    </a:moveTo>
                    <a:lnTo>
                      <a:pt x="2832112" y="0"/>
                    </a:lnTo>
                    <a:lnTo>
                      <a:pt x="2832112" y="1635545"/>
                    </a:lnTo>
                    <a:lnTo>
                      <a:pt x="0" y="16355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77" name="Freeform 3">
                <a:extLst>
                  <a:ext uri="{FF2B5EF4-FFF2-40B4-BE49-F238E27FC236}">
                    <a16:creationId xmlns:a16="http://schemas.microsoft.com/office/drawing/2014/main" id="{EB4BA963-3A50-4C28-90F7-67AB4E13F0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21860" y="1650813"/>
                <a:ext cx="320149" cy="316949"/>
              </a:xfrm>
              <a:custGeom>
                <a:avLst/>
                <a:gdLst/>
                <a:ahLst/>
                <a:cxnLst/>
                <a:rect l="l" t="t" r="r" b="b"/>
                <a:pathLst>
                  <a:path w="1737000" h="1719630">
                    <a:moveTo>
                      <a:pt x="0" y="0"/>
                    </a:moveTo>
                    <a:lnTo>
                      <a:pt x="1737000" y="0"/>
                    </a:lnTo>
                    <a:lnTo>
                      <a:pt x="1737000" y="1719630"/>
                    </a:lnTo>
                    <a:lnTo>
                      <a:pt x="0" y="171963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78" name="Freeform 4">
                <a:extLst>
                  <a:ext uri="{FF2B5EF4-FFF2-40B4-BE49-F238E27FC236}">
                    <a16:creationId xmlns:a16="http://schemas.microsoft.com/office/drawing/2014/main" id="{4E144454-6088-41D3-86C5-C6F0E44B4F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21846" y="1604406"/>
                <a:ext cx="326670" cy="316459"/>
              </a:xfrm>
              <a:custGeom>
                <a:avLst/>
                <a:gdLst/>
                <a:ahLst/>
                <a:cxnLst/>
                <a:rect l="l" t="t" r="r" b="b"/>
                <a:pathLst>
                  <a:path w="1953943" h="1892883">
                    <a:moveTo>
                      <a:pt x="0" y="0"/>
                    </a:moveTo>
                    <a:lnTo>
                      <a:pt x="1953943" y="0"/>
                    </a:lnTo>
                    <a:lnTo>
                      <a:pt x="1953943" y="1892883"/>
                    </a:lnTo>
                    <a:lnTo>
                      <a:pt x="0" y="18928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A05A9DF-8A34-4813-BCBC-F6027438A4E9}"/>
                </a:ext>
              </a:extLst>
            </p:cNvPr>
            <p:cNvSpPr/>
            <p:nvPr/>
          </p:nvSpPr>
          <p:spPr>
            <a:xfrm>
              <a:off x="355" y="3957201"/>
              <a:ext cx="12858395" cy="52322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marL="346075" lvl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2800" b="1" spc="-30" dirty="0">
                  <a:solidFill>
                    <a:prstClr val="white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การดำเนินการกรณีไม่ยื่นชำระค่าธรรมเนียม/ไม่นำส่งเอกสาร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F52D582-8F1B-4250-A2D1-7748FCC0439B}"/>
                </a:ext>
              </a:extLst>
            </p:cNvPr>
            <p:cNvGrpSpPr/>
            <p:nvPr/>
          </p:nvGrpSpPr>
          <p:grpSpPr>
            <a:xfrm>
              <a:off x="702865" y="4768637"/>
              <a:ext cx="4574382" cy="1656000"/>
              <a:chOff x="671033" y="5164416"/>
              <a:chExt cx="4574382" cy="1656000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DC500A9B-21F8-4FF9-B252-1C60D61E3B87}"/>
                  </a:ext>
                </a:extLst>
              </p:cNvPr>
              <p:cNvGrpSpPr/>
              <p:nvPr/>
            </p:nvGrpSpPr>
            <p:grpSpPr>
              <a:xfrm>
                <a:off x="2063070" y="5735237"/>
                <a:ext cx="3182345" cy="729607"/>
                <a:chOff x="2185631" y="5742125"/>
                <a:chExt cx="3182345" cy="729607"/>
              </a:xfrm>
            </p:grpSpPr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3AC5F618-0EDC-4E87-8C55-F409990D1AED}"/>
                    </a:ext>
                  </a:extLst>
                </p:cNvPr>
                <p:cNvSpPr/>
                <p:nvPr/>
              </p:nvSpPr>
              <p:spPr>
                <a:xfrm>
                  <a:off x="2185631" y="5742125"/>
                  <a:ext cx="3182345" cy="729607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77AB657E-1A6B-4518-97D6-21F07A3679E7}"/>
                    </a:ext>
                  </a:extLst>
                </p:cNvPr>
                <p:cNvSpPr txBox="1"/>
                <p:nvPr/>
              </p:nvSpPr>
              <p:spPr>
                <a:xfrm>
                  <a:off x="2185632" y="5776565"/>
                  <a:ext cx="318234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3600" b="1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สิ้นสุดการอนุญาต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C5DEC7F3-EA84-48DB-8795-5EEAD032AE5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71033" y="5164416"/>
                <a:ext cx="1664394" cy="1656000"/>
                <a:chOff x="5729417" y="4640992"/>
                <a:chExt cx="2191222" cy="2180178"/>
              </a:xfrm>
            </p:grpSpPr>
            <p:sp>
              <p:nvSpPr>
                <p:cNvPr id="69" name="Freeform 3">
                  <a:extLst>
                    <a:ext uri="{FF2B5EF4-FFF2-40B4-BE49-F238E27FC236}">
                      <a16:creationId xmlns:a16="http://schemas.microsoft.com/office/drawing/2014/main" id="{DF96F147-49D4-499D-B84D-2A9CDF150BFC}"/>
                    </a:ext>
                  </a:extLst>
                </p:cNvPr>
                <p:cNvSpPr/>
                <p:nvPr/>
              </p:nvSpPr>
              <p:spPr>
                <a:xfrm>
                  <a:off x="5984457" y="4640992"/>
                  <a:ext cx="1909076" cy="2180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862" h="4114800">
                      <a:moveTo>
                        <a:pt x="0" y="0"/>
                      </a:moveTo>
                      <a:lnTo>
                        <a:pt x="3471863" y="0"/>
                      </a:lnTo>
                      <a:lnTo>
                        <a:pt x="3471863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8">
                    <a:extLst>
                      <a:ext uri="{96DAC541-7B7A-43D3-8B79-37D633B846F1}">
                        <asvg:svgBlip xmlns:asvg="http://schemas.microsoft.com/office/drawing/2016/SVG/main" r:embed="rId19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70" name="Freeform 4">
                  <a:extLst>
                    <a:ext uri="{FF2B5EF4-FFF2-40B4-BE49-F238E27FC236}">
                      <a16:creationId xmlns:a16="http://schemas.microsoft.com/office/drawing/2014/main" id="{A9DDBCB1-CDB7-4DEE-BEC0-7EB5B99E2900}"/>
                    </a:ext>
                  </a:extLst>
                </p:cNvPr>
                <p:cNvSpPr/>
                <p:nvPr/>
              </p:nvSpPr>
              <p:spPr>
                <a:xfrm rot="19976316">
                  <a:off x="5729417" y="5434556"/>
                  <a:ext cx="2191222" cy="744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6086" h="1327930">
                      <a:moveTo>
                        <a:pt x="0" y="0"/>
                      </a:moveTo>
                      <a:lnTo>
                        <a:pt x="3506086" y="0"/>
                      </a:lnTo>
                      <a:lnTo>
                        <a:pt x="3506086" y="1327930"/>
                      </a:lnTo>
                      <a:lnTo>
                        <a:pt x="0" y="13279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0"/>
                  <a:stretch>
                    <a:fillRect/>
                  </a:stretch>
                </a:blipFill>
              </p:spPr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7931D08-815D-41C4-BF06-27BCAFEE8A02}"/>
                </a:ext>
              </a:extLst>
            </p:cNvPr>
            <p:cNvGrpSpPr/>
            <p:nvPr/>
          </p:nvGrpSpPr>
          <p:grpSpPr>
            <a:xfrm>
              <a:off x="6762568" y="4938411"/>
              <a:ext cx="5355439" cy="1296000"/>
              <a:chOff x="6739158" y="5322792"/>
              <a:chExt cx="5355439" cy="129600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249B94A6-AE1A-4C7F-9942-D545DED9E930}"/>
                  </a:ext>
                </a:extLst>
              </p:cNvPr>
              <p:cNvGrpSpPr/>
              <p:nvPr/>
            </p:nvGrpSpPr>
            <p:grpSpPr>
              <a:xfrm>
                <a:off x="6739158" y="5731381"/>
                <a:ext cx="3182345" cy="729607"/>
                <a:chOff x="2185631" y="5742125"/>
                <a:chExt cx="3182345" cy="729607"/>
              </a:xfrm>
            </p:grpSpPr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28F34B7F-2558-4721-8D10-524CCA496CFA}"/>
                    </a:ext>
                  </a:extLst>
                </p:cNvPr>
                <p:cNvSpPr/>
                <p:nvPr/>
              </p:nvSpPr>
              <p:spPr>
                <a:xfrm>
                  <a:off x="2185631" y="5742125"/>
                  <a:ext cx="3182345" cy="729607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12954FD4-D11D-4BEB-847A-B7C6E431551D}"/>
                    </a:ext>
                  </a:extLst>
                </p:cNvPr>
                <p:cNvSpPr txBox="1"/>
                <p:nvPr/>
              </p:nvSpPr>
              <p:spPr>
                <a:xfrm>
                  <a:off x="2185632" y="5776565"/>
                  <a:ext cx="318234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3600" b="1" dirty="0">
                      <a:solidFill>
                        <a:srgbClr val="9900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ฟ้องคดีตามกฎหมาย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5ABB5E38-0AC9-46A2-B086-EBC04C18D8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97727" y="5322792"/>
                <a:ext cx="2496870" cy="1296000"/>
                <a:chOff x="1226362" y="4730749"/>
                <a:chExt cx="10245360" cy="5317878"/>
              </a:xfrm>
            </p:grpSpPr>
            <p:sp>
              <p:nvSpPr>
                <p:cNvPr id="62" name="Freeform 5">
                  <a:extLst>
                    <a:ext uri="{FF2B5EF4-FFF2-40B4-BE49-F238E27FC236}">
                      <a16:creationId xmlns:a16="http://schemas.microsoft.com/office/drawing/2014/main" id="{EC29B039-F870-47E8-8BAC-7F345FC66760}"/>
                    </a:ext>
                  </a:extLst>
                </p:cNvPr>
                <p:cNvSpPr/>
                <p:nvPr/>
              </p:nvSpPr>
              <p:spPr>
                <a:xfrm>
                  <a:off x="4558624" y="4730749"/>
                  <a:ext cx="5119502" cy="411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9502" h="4114800">
                      <a:moveTo>
                        <a:pt x="0" y="0"/>
                      </a:moveTo>
                      <a:lnTo>
                        <a:pt x="5119502" y="0"/>
                      </a:lnTo>
                      <a:lnTo>
                        <a:pt x="5119502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1">
                    <a:extLst>
                      <a:ext uri="{96DAC541-7B7A-43D3-8B79-37D633B846F1}">
                        <asvg:svgBlip xmlns:asvg="http://schemas.microsoft.com/office/drawing/2016/SVG/main" r:embed="rId22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63" name="Freeform 6">
                  <a:extLst>
                    <a:ext uri="{FF2B5EF4-FFF2-40B4-BE49-F238E27FC236}">
                      <a16:creationId xmlns:a16="http://schemas.microsoft.com/office/drawing/2014/main" id="{6C7A80B0-1EF5-41D6-89CD-35C85E50B48B}"/>
                    </a:ext>
                  </a:extLst>
                </p:cNvPr>
                <p:cNvSpPr/>
                <p:nvPr/>
              </p:nvSpPr>
              <p:spPr>
                <a:xfrm>
                  <a:off x="6399549" y="5933827"/>
                  <a:ext cx="5072173" cy="411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2173" h="4114800">
                      <a:moveTo>
                        <a:pt x="0" y="0"/>
                      </a:moveTo>
                      <a:lnTo>
                        <a:pt x="5072172" y="0"/>
                      </a:lnTo>
                      <a:lnTo>
                        <a:pt x="5072172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3">
                    <a:extLst>
                      <a:ext uri="{96DAC541-7B7A-43D3-8B79-37D633B846F1}">
                        <asvg:svgBlip xmlns:asvg="http://schemas.microsoft.com/office/drawing/2016/SVG/main" r:embed="rId24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64" name="Freeform 7">
                  <a:extLst>
                    <a:ext uri="{FF2B5EF4-FFF2-40B4-BE49-F238E27FC236}">
                      <a16:creationId xmlns:a16="http://schemas.microsoft.com/office/drawing/2014/main" id="{05165061-E5E5-4CB0-AFE2-474AA7148C62}"/>
                    </a:ext>
                  </a:extLst>
                </p:cNvPr>
                <p:cNvSpPr/>
                <p:nvPr/>
              </p:nvSpPr>
              <p:spPr>
                <a:xfrm>
                  <a:off x="1226362" y="5805840"/>
                  <a:ext cx="5029200" cy="411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9200" h="4114800">
                      <a:moveTo>
                        <a:pt x="0" y="0"/>
                      </a:moveTo>
                      <a:lnTo>
                        <a:pt x="5029200" y="0"/>
                      </a:lnTo>
                      <a:lnTo>
                        <a:pt x="5029200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5">
                    <a:extLst>
                      <a:ext uri="{96DAC541-7B7A-43D3-8B79-37D633B846F1}">
                        <asvg:svgBlip xmlns:asvg="http://schemas.microsoft.com/office/drawing/2016/SVG/main" r:embed="rId26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</p:grpSp>
      </p:grpSp>
    </p:spTree>
    <p:extLst>
      <p:ext uri="{BB962C8B-B14F-4D97-AF65-F5344CB8AC3E}">
        <p14:creationId xmlns:p14="http://schemas.microsoft.com/office/powerpoint/2010/main" val="3178376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เอกสารและวิธีการชำระค่าธรรมเนียม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0539ED-A15B-4C85-8857-37DE21FB2174}"/>
              </a:ext>
            </a:extLst>
          </p:cNvPr>
          <p:cNvGrpSpPr/>
          <p:nvPr/>
        </p:nvGrpSpPr>
        <p:grpSpPr>
          <a:xfrm>
            <a:off x="524583" y="1168053"/>
            <a:ext cx="12055653" cy="5882332"/>
            <a:chOff x="524583" y="1168053"/>
            <a:chExt cx="12055653" cy="588233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091E769-E4E3-4477-8C84-171BF713C3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6869" y="1168053"/>
              <a:ext cx="4938410" cy="4176000"/>
              <a:chOff x="380703" y="1096045"/>
              <a:chExt cx="6624736" cy="5601988"/>
            </a:xfrm>
          </p:grpSpPr>
          <p:sp>
            <p:nvSpPr>
              <p:cNvPr id="44" name="Freeform 4">
                <a:extLst>
                  <a:ext uri="{FF2B5EF4-FFF2-40B4-BE49-F238E27FC236}">
                    <a16:creationId xmlns:a16="http://schemas.microsoft.com/office/drawing/2014/main" id="{635B97C9-C07F-49CB-B1A1-46391F8E7D7D}"/>
                  </a:ext>
                </a:extLst>
              </p:cNvPr>
              <p:cNvSpPr/>
              <p:nvPr/>
            </p:nvSpPr>
            <p:spPr>
              <a:xfrm>
                <a:off x="380703" y="1096045"/>
                <a:ext cx="6624736" cy="5601988"/>
              </a:xfrm>
              <a:custGeom>
                <a:avLst/>
                <a:gdLst/>
                <a:ahLst/>
                <a:cxnLst/>
                <a:rect l="l" t="t" r="r" b="b"/>
                <a:pathLst>
                  <a:path w="7727368" h="6548944">
                    <a:moveTo>
                      <a:pt x="0" y="0"/>
                    </a:moveTo>
                    <a:lnTo>
                      <a:pt x="7727368" y="0"/>
                    </a:lnTo>
                    <a:lnTo>
                      <a:pt x="7727368" y="6548945"/>
                    </a:lnTo>
                    <a:lnTo>
                      <a:pt x="0" y="65489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4911502-4D68-442E-B2CB-08109BC4E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1471" y="1174955"/>
                <a:ext cx="6391706" cy="3629860"/>
              </a:xfrm>
              <a:prstGeom prst="rect">
                <a:avLst/>
              </a:prstGeom>
            </p:spPr>
          </p:pic>
        </p:grpSp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1062CFEE-3BA6-4FA0-9E06-7925F7BFDDEB}"/>
                </a:ext>
              </a:extLst>
            </p:cNvPr>
            <p:cNvSpPr/>
            <p:nvPr/>
          </p:nvSpPr>
          <p:spPr>
            <a:xfrm>
              <a:off x="7221463" y="1168053"/>
              <a:ext cx="4938410" cy="4176000"/>
            </a:xfrm>
            <a:custGeom>
              <a:avLst/>
              <a:gdLst/>
              <a:ahLst/>
              <a:cxnLst/>
              <a:rect l="l" t="t" r="r" b="b"/>
              <a:pathLst>
                <a:path w="7727368" h="6548944">
                  <a:moveTo>
                    <a:pt x="0" y="0"/>
                  </a:moveTo>
                  <a:lnTo>
                    <a:pt x="7727368" y="0"/>
                  </a:lnTo>
                  <a:lnTo>
                    <a:pt x="7727368" y="6548945"/>
                  </a:lnTo>
                  <a:lnTo>
                    <a:pt x="0" y="6548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69F0475-E754-4F8C-92AD-8560BF0E4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69" r="114" b="7335"/>
            <a:stretch/>
          </p:blipFill>
          <p:spPr>
            <a:xfrm>
              <a:off x="7293472" y="1266825"/>
              <a:ext cx="4840928" cy="266592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18420F-C527-4CB1-B569-3154B05ED7F0}"/>
                </a:ext>
              </a:extLst>
            </p:cNvPr>
            <p:cNvSpPr/>
            <p:nvPr/>
          </p:nvSpPr>
          <p:spPr>
            <a:xfrm>
              <a:off x="9093671" y="3760341"/>
              <a:ext cx="1224136" cy="17241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CAEE1F0-1E36-4D09-836A-99344D25A943}"/>
                </a:ext>
              </a:extLst>
            </p:cNvPr>
            <p:cNvGrpSpPr/>
            <p:nvPr/>
          </p:nvGrpSpPr>
          <p:grpSpPr>
            <a:xfrm>
              <a:off x="524583" y="5418092"/>
              <a:ext cx="5358908" cy="1632293"/>
              <a:chOff x="524583" y="5418092"/>
              <a:chExt cx="5358908" cy="1632293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0A3789D-8A0F-4231-9EA7-FAA102F78E39}"/>
                  </a:ext>
                </a:extLst>
              </p:cNvPr>
              <p:cNvGrpSpPr/>
              <p:nvPr/>
            </p:nvGrpSpPr>
            <p:grpSpPr>
              <a:xfrm>
                <a:off x="524583" y="5418092"/>
                <a:ext cx="1440296" cy="1632293"/>
                <a:chOff x="524583" y="5418092"/>
                <a:chExt cx="1440296" cy="1632293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682B923-0861-4A61-B32D-5307E535097D}"/>
                    </a:ext>
                  </a:extLst>
                </p:cNvPr>
                <p:cNvSpPr/>
                <p:nvPr/>
              </p:nvSpPr>
              <p:spPr>
                <a:xfrm>
                  <a:off x="524719" y="5418092"/>
                  <a:ext cx="1440160" cy="1596057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17220F1-8A9B-46D8-B8C9-02A641B1D724}"/>
                    </a:ext>
                  </a:extLst>
                </p:cNvPr>
                <p:cNvSpPr txBox="1"/>
                <p:nvPr/>
              </p:nvSpPr>
              <p:spPr>
                <a:xfrm>
                  <a:off x="524583" y="6681053"/>
                  <a:ext cx="14401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YouTube</a:t>
                  </a:r>
                  <a:endParaRPr lang="th-TH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D434E48-2424-4F0E-8404-A5147D38DAAC}"/>
                  </a:ext>
                </a:extLst>
              </p:cNvPr>
              <p:cNvSpPr/>
              <p:nvPr/>
            </p:nvSpPr>
            <p:spPr>
              <a:xfrm>
                <a:off x="1964742" y="5419742"/>
                <a:ext cx="3918749" cy="15928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BAF8617-5206-4D6F-8044-A97378250BE1}"/>
                  </a:ext>
                </a:extLst>
              </p:cNvPr>
              <p:cNvSpPr txBox="1"/>
              <p:nvPr/>
            </p:nvSpPr>
            <p:spPr>
              <a:xfrm>
                <a:off x="1964742" y="5442920"/>
                <a:ext cx="3918749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b="1" dirty="0">
                    <a:solidFill>
                      <a:srgbClr val="99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ศึกษาข้อมูลเอกสารและวิธีการชำระค่าธรรมเนียม</a:t>
                </a:r>
              </a:p>
              <a:p>
                <a:r>
                  <a:rPr lang="th-TH" sz="2000" b="1" dirty="0">
                    <a:solidFill>
                      <a:srgbClr val="99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โดยละเอียดได้ที่</a:t>
                </a:r>
              </a:p>
              <a:p>
                <a:pPr algn="ctr"/>
                <a:r>
                  <a:rPr lang="en-US" b="1" dirty="0">
                    <a:solidFill>
                      <a:srgbClr val="99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https://youtu.be/jRI1VYci-Y8?si=F5XFK3IbZ6cHUH-9</a:t>
                </a: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5DA540D-74D7-478E-969E-8D0CAEB75A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6634" y="5537569"/>
                <a:ext cx="1224000" cy="1224000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6FE098E-9FCD-4BED-BFC0-906706F4C79D}"/>
                </a:ext>
              </a:extLst>
            </p:cNvPr>
            <p:cNvGrpSpPr/>
            <p:nvPr/>
          </p:nvGrpSpPr>
          <p:grpSpPr>
            <a:xfrm>
              <a:off x="7221463" y="5416525"/>
              <a:ext cx="5358773" cy="1632293"/>
              <a:chOff x="7221463" y="5416525"/>
              <a:chExt cx="5358773" cy="163229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6184AB3-DFDB-4BB3-A0CA-6B7FF19D8DDD}"/>
                  </a:ext>
                </a:extLst>
              </p:cNvPr>
              <p:cNvGrpSpPr/>
              <p:nvPr/>
            </p:nvGrpSpPr>
            <p:grpSpPr>
              <a:xfrm>
                <a:off x="7221463" y="5416525"/>
                <a:ext cx="1440296" cy="1632293"/>
                <a:chOff x="524583" y="5418092"/>
                <a:chExt cx="1440296" cy="1632293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2872287E-442A-4A9F-AA0C-3FB58B503AE6}"/>
                    </a:ext>
                  </a:extLst>
                </p:cNvPr>
                <p:cNvSpPr/>
                <p:nvPr/>
              </p:nvSpPr>
              <p:spPr>
                <a:xfrm>
                  <a:off x="524719" y="5418092"/>
                  <a:ext cx="1440160" cy="1596057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C1DE64C-BDF3-4BD4-9039-56CE455ABDDD}"/>
                    </a:ext>
                  </a:extLst>
                </p:cNvPr>
                <p:cNvSpPr txBox="1"/>
                <p:nvPr/>
              </p:nvSpPr>
              <p:spPr>
                <a:xfrm>
                  <a:off x="524583" y="6681053"/>
                  <a:ext cx="14401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Website</a:t>
                  </a:r>
                  <a:endParaRPr lang="th-TH" b="1" dirty="0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199012-98E7-4995-87B7-AAC8F68DF673}"/>
                  </a:ext>
                </a:extLst>
              </p:cNvPr>
              <p:cNvSpPr/>
              <p:nvPr/>
            </p:nvSpPr>
            <p:spPr>
              <a:xfrm>
                <a:off x="8661487" y="5419742"/>
                <a:ext cx="3918749" cy="159283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6F5F416-259F-4C16-AECD-40E76EDFBB37}"/>
                  </a:ext>
                </a:extLst>
              </p:cNvPr>
              <p:cNvSpPr txBox="1"/>
              <p:nvPr/>
            </p:nvSpPr>
            <p:spPr>
              <a:xfrm>
                <a:off x="8661487" y="5442920"/>
                <a:ext cx="391874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000" b="1" dirty="0">
                    <a:solidFill>
                      <a:srgbClr val="99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ดาวน์โหลดเอกสารได้ที่</a:t>
                </a:r>
              </a:p>
              <a:p>
                <a:r>
                  <a:rPr lang="en-US" sz="2000" b="1" dirty="0">
                    <a:solidFill>
                      <a:srgbClr val="99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https://telecom-license.nbtc.go.th/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CDE150A-51ED-43EB-A6E2-AF74111AC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29543" y="5537569"/>
                <a:ext cx="1224000" cy="1224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32381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18501"/>
            <a:ext cx="12506666" cy="1018800"/>
            <a:chOff x="354" y="305988"/>
            <a:chExt cx="12506666" cy="1018800"/>
          </a:xfrm>
        </p:grpSpPr>
        <p:sp>
          <p:nvSpPr>
            <p:cNvPr id="123" name="矩形 22"/>
            <p:cNvSpPr>
              <a:spLocks/>
            </p:cNvSpPr>
            <p:nvPr/>
          </p:nvSpPr>
          <p:spPr>
            <a:xfrm>
              <a:off x="354" y="305988"/>
              <a:ext cx="225015" cy="10188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 dirty="0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463452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1015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การนำส่งเงินรายได้จากการให้บริการโทรคมนาคมเพื่อนำไปใช้ในการจัดให้มีบริการโทรคมนาคมพื้นฐาน</a:t>
              </a:r>
            </a:p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โดยทั่วถึงและบริการเพื่อสังคม (สำหรับรอบระยะเวลาบัญชีปี 2567)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E49AD-BCBB-4424-93A0-76750AF65C5D}"/>
              </a:ext>
            </a:extLst>
          </p:cNvPr>
          <p:cNvSpPr/>
          <p:nvPr/>
        </p:nvSpPr>
        <p:spPr>
          <a:xfrm>
            <a:off x="354" y="1436921"/>
            <a:ext cx="1285839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ช่องทางการติดต่อสอบถาม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20D33430-2B64-4627-B7B1-4A239F1B78A2}"/>
              </a:ext>
            </a:extLst>
          </p:cNvPr>
          <p:cNvSpPr/>
          <p:nvPr/>
        </p:nvSpPr>
        <p:spPr>
          <a:xfrm>
            <a:off x="6501385" y="2381845"/>
            <a:ext cx="6172200" cy="4114800"/>
          </a:xfrm>
          <a:custGeom>
            <a:avLst/>
            <a:gdLst/>
            <a:ahLst/>
            <a:cxnLst/>
            <a:rect l="l" t="t" r="r" b="b"/>
            <a:pathLst>
              <a:path w="6172200" h="4114800">
                <a:moveTo>
                  <a:pt x="0" y="0"/>
                </a:moveTo>
                <a:lnTo>
                  <a:pt x="6172200" y="0"/>
                </a:lnTo>
                <a:lnTo>
                  <a:pt x="61722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3CA20-274F-4F16-8DDF-4BEBD0A8334E}"/>
              </a:ext>
            </a:extLst>
          </p:cNvPr>
          <p:cNvSpPr txBox="1"/>
          <p:nvPr/>
        </p:nvSpPr>
        <p:spPr>
          <a:xfrm>
            <a:off x="380703" y="2159761"/>
            <a:ext cx="63709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สำนักบริการโทรคมนาคมโดยทั่วถึงและเพื่อสังคม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5A4039-9490-4B60-A55C-F975AF3783A8}"/>
              </a:ext>
            </a:extLst>
          </p:cNvPr>
          <p:cNvGrpSpPr>
            <a:grpSpLocks noChangeAspect="1"/>
          </p:cNvGrpSpPr>
          <p:nvPr/>
        </p:nvGrpSpPr>
        <p:grpSpPr>
          <a:xfrm>
            <a:off x="951410" y="2960877"/>
            <a:ext cx="5229568" cy="890225"/>
            <a:chOff x="10781421" y="1106014"/>
            <a:chExt cx="5902804" cy="1561216"/>
          </a:xfrm>
        </p:grpSpPr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590B6EDA-12B5-4840-9F07-11B21A3C0FBA}"/>
                </a:ext>
              </a:extLst>
            </p:cNvPr>
            <p:cNvGrpSpPr/>
            <p:nvPr/>
          </p:nvGrpSpPr>
          <p:grpSpPr>
            <a:xfrm>
              <a:off x="11182057" y="1579606"/>
              <a:ext cx="5502168" cy="758694"/>
              <a:chOff x="0" y="0"/>
              <a:chExt cx="1449131" cy="199821"/>
            </a:xfrm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6E6A44C6-EE26-4E62-BD3E-784403E49470}"/>
                  </a:ext>
                </a:extLst>
              </p:cNvPr>
              <p:cNvSpPr/>
              <p:nvPr/>
            </p:nvSpPr>
            <p:spPr>
              <a:xfrm>
                <a:off x="0" y="0"/>
                <a:ext cx="1449131" cy="199821"/>
              </a:xfrm>
              <a:custGeom>
                <a:avLst/>
                <a:gdLst/>
                <a:ahLst/>
                <a:cxnLst/>
                <a:rect l="l" t="t" r="r" b="b"/>
                <a:pathLst>
                  <a:path w="1449131" h="199821">
                    <a:moveTo>
                      <a:pt x="71760" y="0"/>
                    </a:moveTo>
                    <a:lnTo>
                      <a:pt x="1377370" y="0"/>
                    </a:lnTo>
                    <a:cubicBezTo>
                      <a:pt x="1417003" y="0"/>
                      <a:pt x="1449131" y="32128"/>
                      <a:pt x="1449131" y="71760"/>
                    </a:cubicBezTo>
                    <a:lnTo>
                      <a:pt x="1449131" y="128060"/>
                    </a:lnTo>
                    <a:cubicBezTo>
                      <a:pt x="1449131" y="167692"/>
                      <a:pt x="1417003" y="199821"/>
                      <a:pt x="1377370" y="199821"/>
                    </a:cubicBezTo>
                    <a:lnTo>
                      <a:pt x="71760" y="199821"/>
                    </a:lnTo>
                    <a:cubicBezTo>
                      <a:pt x="32128" y="199821"/>
                      <a:pt x="0" y="167692"/>
                      <a:pt x="0" y="128060"/>
                    </a:cubicBezTo>
                    <a:lnTo>
                      <a:pt x="0" y="71760"/>
                    </a:lnTo>
                    <a:cubicBezTo>
                      <a:pt x="0" y="32128"/>
                      <a:pt x="32128" y="0"/>
                      <a:pt x="71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US" dirty="0"/>
                  <a:t>             </a:t>
                </a:r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0 2670 8888 </a:t>
                </a:r>
                <a:r>
                  <a:rPr lang="th-TH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ต่อ 8118, 8111 และ 8159</a:t>
                </a:r>
              </a:p>
              <a:p>
                <a:r>
                  <a:rPr lang="th-TH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endParaRPr lang="en-US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endParaRPr lang="th-TH" dirty="0"/>
              </a:p>
            </p:txBody>
          </p:sp>
          <p:sp>
            <p:nvSpPr>
              <p:cNvPr id="17" name="TextBox 13">
                <a:extLst>
                  <a:ext uri="{FF2B5EF4-FFF2-40B4-BE49-F238E27FC236}">
                    <a16:creationId xmlns:a16="http://schemas.microsoft.com/office/drawing/2014/main" id="{8A5F8BC2-EB33-4DEA-9D1C-96D2AD92E76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49131" cy="2379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88"/>
                  </a:lnSpc>
                </a:pPr>
                <a:endParaRPr/>
              </a:p>
            </p:txBody>
          </p:sp>
        </p:grp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601C920-2DD3-4E20-97C4-BC9F69504C8C}"/>
                </a:ext>
              </a:extLst>
            </p:cNvPr>
            <p:cNvSpPr/>
            <p:nvPr/>
          </p:nvSpPr>
          <p:spPr>
            <a:xfrm rot="21385054">
              <a:off x="10781421" y="1106014"/>
              <a:ext cx="919405" cy="1561216"/>
            </a:xfrm>
            <a:custGeom>
              <a:avLst/>
              <a:gdLst/>
              <a:ahLst/>
              <a:cxnLst/>
              <a:rect l="l" t="t" r="r" b="b"/>
              <a:pathLst>
                <a:path w="1539560" h="1767762">
                  <a:moveTo>
                    <a:pt x="0" y="0"/>
                  </a:moveTo>
                  <a:lnTo>
                    <a:pt x="1539559" y="0"/>
                  </a:lnTo>
                  <a:lnTo>
                    <a:pt x="1539559" y="1767762"/>
                  </a:lnTo>
                  <a:lnTo>
                    <a:pt x="0" y="1767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dirty="0"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18676A45-4DD7-4D31-B6D6-812B8A5B4DCB}"/>
              </a:ext>
            </a:extLst>
          </p:cNvPr>
          <p:cNvGrpSpPr/>
          <p:nvPr/>
        </p:nvGrpSpPr>
        <p:grpSpPr>
          <a:xfrm>
            <a:off x="1306453" y="4367862"/>
            <a:ext cx="4874626" cy="432617"/>
            <a:chOff x="0" y="0"/>
            <a:chExt cx="1449131" cy="199821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7BD317F-ECFE-4349-9E05-4B44FA968489}"/>
                </a:ext>
              </a:extLst>
            </p:cNvPr>
            <p:cNvSpPr/>
            <p:nvPr/>
          </p:nvSpPr>
          <p:spPr>
            <a:xfrm>
              <a:off x="0" y="0"/>
              <a:ext cx="1449131" cy="199821"/>
            </a:xfrm>
            <a:custGeom>
              <a:avLst/>
              <a:gdLst/>
              <a:ahLst/>
              <a:cxnLst/>
              <a:rect l="l" t="t" r="r" b="b"/>
              <a:pathLst>
                <a:path w="1449131" h="199821">
                  <a:moveTo>
                    <a:pt x="71760" y="0"/>
                  </a:moveTo>
                  <a:lnTo>
                    <a:pt x="1377370" y="0"/>
                  </a:lnTo>
                  <a:cubicBezTo>
                    <a:pt x="1417003" y="0"/>
                    <a:pt x="1449131" y="32128"/>
                    <a:pt x="1449131" y="71760"/>
                  </a:cubicBezTo>
                  <a:lnTo>
                    <a:pt x="1449131" y="128060"/>
                  </a:lnTo>
                  <a:cubicBezTo>
                    <a:pt x="1449131" y="167692"/>
                    <a:pt x="1417003" y="199821"/>
                    <a:pt x="1377370" y="199821"/>
                  </a:cubicBezTo>
                  <a:lnTo>
                    <a:pt x="71760" y="199821"/>
                  </a:lnTo>
                  <a:cubicBezTo>
                    <a:pt x="32128" y="199821"/>
                    <a:pt x="0" y="167692"/>
                    <a:pt x="0" y="128060"/>
                  </a:cubicBezTo>
                  <a:lnTo>
                    <a:pt x="0" y="71760"/>
                  </a:lnTo>
                  <a:cubicBezTo>
                    <a:pt x="0" y="32128"/>
                    <a:pt x="32128" y="0"/>
                    <a:pt x="7176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usotelecom@nbtc.go.th</a:t>
              </a:r>
            </a:p>
            <a:p>
              <a:endParaRPr lang="en-US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th-TH" dirty="0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6C4F0DA2-6D64-49A6-9B17-17272E6D9C28}"/>
                </a:ext>
              </a:extLst>
            </p:cNvPr>
            <p:cNvSpPr txBox="1"/>
            <p:nvPr/>
          </p:nvSpPr>
          <p:spPr>
            <a:xfrm>
              <a:off x="0" y="-38100"/>
              <a:ext cx="1449131" cy="237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8"/>
                </a:lnSpc>
              </a:pPr>
              <a:endParaRPr/>
            </a:p>
          </p:txBody>
        </p:sp>
      </p:grpSp>
      <p:sp>
        <p:nvSpPr>
          <p:cNvPr id="21" name="Freeform 14">
            <a:extLst>
              <a:ext uri="{FF2B5EF4-FFF2-40B4-BE49-F238E27FC236}">
                <a16:creationId xmlns:a16="http://schemas.microsoft.com/office/drawing/2014/main" id="{8FA5685B-9E7C-4F1E-ACC5-4DF6F5AB6B58}"/>
              </a:ext>
            </a:extLst>
          </p:cNvPr>
          <p:cNvSpPr>
            <a:spLocks noChangeAspect="1"/>
          </p:cNvSpPr>
          <p:nvPr/>
        </p:nvSpPr>
        <p:spPr>
          <a:xfrm rot="-293058">
            <a:off x="803156" y="4035227"/>
            <a:ext cx="952560" cy="972000"/>
          </a:xfrm>
          <a:custGeom>
            <a:avLst/>
            <a:gdLst/>
            <a:ahLst/>
            <a:cxnLst/>
            <a:rect l="l" t="t" r="r" b="b"/>
            <a:pathLst>
              <a:path w="1575198" h="1607345">
                <a:moveTo>
                  <a:pt x="0" y="0"/>
                </a:moveTo>
                <a:lnTo>
                  <a:pt x="1575198" y="0"/>
                </a:lnTo>
                <a:lnTo>
                  <a:pt x="1575198" y="1607346"/>
                </a:lnTo>
                <a:lnTo>
                  <a:pt x="0" y="1607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489058-B7C6-48FE-8DA2-DD4E4D038E05}"/>
              </a:ext>
            </a:extLst>
          </p:cNvPr>
          <p:cNvSpPr/>
          <p:nvPr/>
        </p:nvSpPr>
        <p:spPr>
          <a:xfrm>
            <a:off x="1604839" y="5250955"/>
            <a:ext cx="1440160" cy="15960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39E1D7-AE93-4990-B60F-394DCABC9C0C}"/>
              </a:ext>
            </a:extLst>
          </p:cNvPr>
          <p:cNvSpPr/>
          <p:nvPr/>
        </p:nvSpPr>
        <p:spPr>
          <a:xfrm>
            <a:off x="4171879" y="5250955"/>
            <a:ext cx="1440160" cy="15960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BDF62-44E8-4755-A188-6C629361AA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5380" y="5396257"/>
            <a:ext cx="1095375" cy="134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4F1AD-B413-4447-9C2D-FC59D4D7A5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1233" y="5368824"/>
            <a:ext cx="1147372" cy="138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67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4B8C0-A01D-4BF1-9E36-5F134CA7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205C9-7597-4228-96EA-3EE0CDF7F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562" y="0"/>
            <a:ext cx="396762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74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9792769-E4BF-4EA8-9A97-BEE38B97C538}"/>
              </a:ext>
            </a:extLst>
          </p:cNvPr>
          <p:cNvSpPr/>
          <p:nvPr/>
        </p:nvSpPr>
        <p:spPr>
          <a:xfrm>
            <a:off x="5150105" y="382590"/>
            <a:ext cx="2558540" cy="2009599"/>
          </a:xfrm>
          <a:custGeom>
            <a:avLst/>
            <a:gdLst/>
            <a:ahLst/>
            <a:cxnLst/>
            <a:rect l="l" t="t" r="r" b="b"/>
            <a:pathLst>
              <a:path w="3532903" h="2755665">
                <a:moveTo>
                  <a:pt x="0" y="0"/>
                </a:moveTo>
                <a:lnTo>
                  <a:pt x="3532904" y="0"/>
                </a:lnTo>
                <a:lnTo>
                  <a:pt x="3532904" y="2755665"/>
                </a:lnTo>
                <a:lnTo>
                  <a:pt x="0" y="2755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289A93-9E4B-41C3-9E9E-F9CD88D387BE}"/>
              </a:ext>
            </a:extLst>
          </p:cNvPr>
          <p:cNvSpPr txBox="1"/>
          <p:nvPr/>
        </p:nvSpPr>
        <p:spPr>
          <a:xfrm>
            <a:off x="2481771" y="2680772"/>
            <a:ext cx="78952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2800" b="1" spc="77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ส่วนติดตามและตรวจสอบค่าธรรมเนียม</a:t>
            </a:r>
            <a:endParaRPr lang="en-US" sz="2800" b="1" spc="77" dirty="0">
              <a:solidFill>
                <a:srgbClr val="99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spcBef>
                <a:spcPct val="0"/>
              </a:spcBef>
            </a:pPr>
            <a:r>
              <a:rPr lang="en-US" sz="2800" b="1" spc="77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ผู้รับใบอนุญาตประกอบกิจการโทรคมนาคมที่ไม่มีโครงข่ายเป็นของตนเอง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613754-04DF-4B48-AA91-9F2536CFB37B}"/>
              </a:ext>
            </a:extLst>
          </p:cNvPr>
          <p:cNvGrpSpPr>
            <a:grpSpLocks noChangeAspect="1"/>
          </p:cNvGrpSpPr>
          <p:nvPr/>
        </p:nvGrpSpPr>
        <p:grpSpPr>
          <a:xfrm>
            <a:off x="4053111" y="3648955"/>
            <a:ext cx="5229568" cy="890225"/>
            <a:chOff x="10781421" y="1106014"/>
            <a:chExt cx="5902804" cy="1561216"/>
          </a:xfrm>
        </p:grpSpPr>
        <p:grpSp>
          <p:nvGrpSpPr>
            <p:cNvPr id="20" name="Group 11">
              <a:extLst>
                <a:ext uri="{FF2B5EF4-FFF2-40B4-BE49-F238E27FC236}">
                  <a16:creationId xmlns:a16="http://schemas.microsoft.com/office/drawing/2014/main" id="{82ACFE3A-8A60-4711-8C19-866F61A44A73}"/>
                </a:ext>
              </a:extLst>
            </p:cNvPr>
            <p:cNvGrpSpPr/>
            <p:nvPr/>
          </p:nvGrpSpPr>
          <p:grpSpPr>
            <a:xfrm>
              <a:off x="11182057" y="1579606"/>
              <a:ext cx="5502168" cy="758694"/>
              <a:chOff x="0" y="0"/>
              <a:chExt cx="1449131" cy="199821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9CF72184-DB7F-41E6-BC90-FE9F374E093B}"/>
                  </a:ext>
                </a:extLst>
              </p:cNvPr>
              <p:cNvSpPr/>
              <p:nvPr/>
            </p:nvSpPr>
            <p:spPr>
              <a:xfrm>
                <a:off x="0" y="0"/>
                <a:ext cx="1449131" cy="199821"/>
              </a:xfrm>
              <a:custGeom>
                <a:avLst/>
                <a:gdLst/>
                <a:ahLst/>
                <a:cxnLst/>
                <a:rect l="l" t="t" r="r" b="b"/>
                <a:pathLst>
                  <a:path w="1449131" h="199821">
                    <a:moveTo>
                      <a:pt x="71760" y="0"/>
                    </a:moveTo>
                    <a:lnTo>
                      <a:pt x="1377370" y="0"/>
                    </a:lnTo>
                    <a:cubicBezTo>
                      <a:pt x="1417003" y="0"/>
                      <a:pt x="1449131" y="32128"/>
                      <a:pt x="1449131" y="71760"/>
                    </a:cubicBezTo>
                    <a:lnTo>
                      <a:pt x="1449131" y="128060"/>
                    </a:lnTo>
                    <a:cubicBezTo>
                      <a:pt x="1449131" y="167692"/>
                      <a:pt x="1417003" y="199821"/>
                      <a:pt x="1377370" y="199821"/>
                    </a:cubicBezTo>
                    <a:lnTo>
                      <a:pt x="71760" y="199821"/>
                    </a:lnTo>
                    <a:cubicBezTo>
                      <a:pt x="32128" y="199821"/>
                      <a:pt x="0" y="167692"/>
                      <a:pt x="0" y="128060"/>
                    </a:cubicBezTo>
                    <a:lnTo>
                      <a:pt x="0" y="71760"/>
                    </a:lnTo>
                    <a:cubicBezTo>
                      <a:pt x="0" y="32128"/>
                      <a:pt x="32128" y="0"/>
                      <a:pt x="71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r>
                  <a:rPr lang="en-US" dirty="0"/>
                  <a:t>             </a:t>
                </a:r>
                <a:r>
                  <a:rPr lang="en-US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0 2670 8888 </a:t>
                </a:r>
                <a:r>
                  <a:rPr lang="th-TH" sz="20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ต่อ 7450,7451,7453,7454 และ 7402</a:t>
                </a:r>
                <a:endParaRPr lang="en-US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endParaRPr lang="th-TH" dirty="0"/>
              </a:p>
            </p:txBody>
          </p:sp>
          <p:sp>
            <p:nvSpPr>
              <p:cNvPr id="22" name="TextBox 13">
                <a:extLst>
                  <a:ext uri="{FF2B5EF4-FFF2-40B4-BE49-F238E27FC236}">
                    <a16:creationId xmlns:a16="http://schemas.microsoft.com/office/drawing/2014/main" id="{CE687636-D3A5-4386-96BD-727FE1AF60B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449131" cy="2379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88"/>
                  </a:lnSpc>
                </a:pPr>
                <a:endParaRPr/>
              </a:p>
            </p:txBody>
          </p:sp>
        </p:grp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1EDF23F3-11A6-45FC-9451-86D947BB0632}"/>
                </a:ext>
              </a:extLst>
            </p:cNvPr>
            <p:cNvSpPr/>
            <p:nvPr/>
          </p:nvSpPr>
          <p:spPr>
            <a:xfrm rot="21385054">
              <a:off x="10781421" y="1106014"/>
              <a:ext cx="919405" cy="1561216"/>
            </a:xfrm>
            <a:custGeom>
              <a:avLst/>
              <a:gdLst/>
              <a:ahLst/>
              <a:cxnLst/>
              <a:rect l="l" t="t" r="r" b="b"/>
              <a:pathLst>
                <a:path w="1539560" h="1767762">
                  <a:moveTo>
                    <a:pt x="0" y="0"/>
                  </a:moveTo>
                  <a:lnTo>
                    <a:pt x="1539559" y="0"/>
                  </a:lnTo>
                  <a:lnTo>
                    <a:pt x="1539559" y="1767762"/>
                  </a:lnTo>
                  <a:lnTo>
                    <a:pt x="0" y="1767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" name="Group 11">
            <a:extLst>
              <a:ext uri="{FF2B5EF4-FFF2-40B4-BE49-F238E27FC236}">
                <a16:creationId xmlns:a16="http://schemas.microsoft.com/office/drawing/2014/main" id="{93CB5F19-CB07-492E-BF91-6BB714D3C237}"/>
              </a:ext>
            </a:extLst>
          </p:cNvPr>
          <p:cNvGrpSpPr/>
          <p:nvPr/>
        </p:nvGrpSpPr>
        <p:grpSpPr>
          <a:xfrm>
            <a:off x="4435069" y="5012372"/>
            <a:ext cx="4874626" cy="432617"/>
            <a:chOff x="0" y="0"/>
            <a:chExt cx="1449131" cy="199821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671AB26A-E520-4815-BB53-CE4296A8D2AE}"/>
                </a:ext>
              </a:extLst>
            </p:cNvPr>
            <p:cNvSpPr/>
            <p:nvPr/>
          </p:nvSpPr>
          <p:spPr>
            <a:xfrm>
              <a:off x="0" y="0"/>
              <a:ext cx="1449131" cy="199821"/>
            </a:xfrm>
            <a:custGeom>
              <a:avLst/>
              <a:gdLst/>
              <a:ahLst/>
              <a:cxnLst/>
              <a:rect l="l" t="t" r="r" b="b"/>
              <a:pathLst>
                <a:path w="1449131" h="199821">
                  <a:moveTo>
                    <a:pt x="71760" y="0"/>
                  </a:moveTo>
                  <a:lnTo>
                    <a:pt x="1377370" y="0"/>
                  </a:lnTo>
                  <a:cubicBezTo>
                    <a:pt x="1417003" y="0"/>
                    <a:pt x="1449131" y="32128"/>
                    <a:pt x="1449131" y="71760"/>
                  </a:cubicBezTo>
                  <a:lnTo>
                    <a:pt x="1449131" y="128060"/>
                  </a:lnTo>
                  <a:cubicBezTo>
                    <a:pt x="1449131" y="167692"/>
                    <a:pt x="1417003" y="199821"/>
                    <a:pt x="1377370" y="199821"/>
                  </a:cubicBezTo>
                  <a:lnTo>
                    <a:pt x="71760" y="199821"/>
                  </a:lnTo>
                  <a:cubicBezTo>
                    <a:pt x="32128" y="199821"/>
                    <a:pt x="0" y="167692"/>
                    <a:pt x="0" y="128060"/>
                  </a:cubicBezTo>
                  <a:lnTo>
                    <a:pt x="0" y="71760"/>
                  </a:lnTo>
                  <a:cubicBezTo>
                    <a:pt x="0" y="32128"/>
                    <a:pt x="32128" y="0"/>
                    <a:pt x="7176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r>
                <a:rPr lang="en-US" dirty="0"/>
                <a:t>             </a:t>
              </a:r>
              <a:r>
                <a:rPr lang="en-US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08 9040 5063 </a:t>
              </a:r>
            </a:p>
            <a:p>
              <a:endParaRPr lang="en-US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th-TH" dirty="0"/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38881D8F-A368-4288-9C4A-0540685629EB}"/>
                </a:ext>
              </a:extLst>
            </p:cNvPr>
            <p:cNvSpPr txBox="1"/>
            <p:nvPr/>
          </p:nvSpPr>
          <p:spPr>
            <a:xfrm>
              <a:off x="0" y="-38100"/>
              <a:ext cx="1449131" cy="237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8"/>
                </a:lnSpc>
              </a:pPr>
              <a:endParaRPr/>
            </a:p>
          </p:txBody>
        </p:sp>
      </p:grpSp>
      <p:grpSp>
        <p:nvGrpSpPr>
          <p:cNvPr id="33" name="Group 11">
            <a:extLst>
              <a:ext uri="{FF2B5EF4-FFF2-40B4-BE49-F238E27FC236}">
                <a16:creationId xmlns:a16="http://schemas.microsoft.com/office/drawing/2014/main" id="{DCB68DC9-C864-4ADD-AF8C-5D9BF897CBBA}"/>
              </a:ext>
            </a:extLst>
          </p:cNvPr>
          <p:cNvGrpSpPr/>
          <p:nvPr/>
        </p:nvGrpSpPr>
        <p:grpSpPr>
          <a:xfrm>
            <a:off x="4435069" y="6164500"/>
            <a:ext cx="4874626" cy="432617"/>
            <a:chOff x="0" y="0"/>
            <a:chExt cx="1449131" cy="199821"/>
          </a:xfrm>
        </p:grpSpPr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75765D58-5C50-45F3-AACD-0444A80EB86C}"/>
                </a:ext>
              </a:extLst>
            </p:cNvPr>
            <p:cNvSpPr/>
            <p:nvPr/>
          </p:nvSpPr>
          <p:spPr>
            <a:xfrm>
              <a:off x="0" y="0"/>
              <a:ext cx="1449131" cy="199821"/>
            </a:xfrm>
            <a:custGeom>
              <a:avLst/>
              <a:gdLst/>
              <a:ahLst/>
              <a:cxnLst/>
              <a:rect l="l" t="t" r="r" b="b"/>
              <a:pathLst>
                <a:path w="1449131" h="199821">
                  <a:moveTo>
                    <a:pt x="71760" y="0"/>
                  </a:moveTo>
                  <a:lnTo>
                    <a:pt x="1377370" y="0"/>
                  </a:lnTo>
                  <a:cubicBezTo>
                    <a:pt x="1417003" y="0"/>
                    <a:pt x="1449131" y="32128"/>
                    <a:pt x="1449131" y="71760"/>
                  </a:cubicBezTo>
                  <a:lnTo>
                    <a:pt x="1449131" y="128060"/>
                  </a:lnTo>
                  <a:cubicBezTo>
                    <a:pt x="1449131" y="167692"/>
                    <a:pt x="1417003" y="199821"/>
                    <a:pt x="1377370" y="199821"/>
                  </a:cubicBezTo>
                  <a:lnTo>
                    <a:pt x="71760" y="199821"/>
                  </a:lnTo>
                  <a:cubicBezTo>
                    <a:pt x="32128" y="199821"/>
                    <a:pt x="0" y="167692"/>
                    <a:pt x="0" y="128060"/>
                  </a:cubicBezTo>
                  <a:lnTo>
                    <a:pt x="0" y="71760"/>
                  </a:lnTo>
                  <a:cubicBezTo>
                    <a:pt x="0" y="32128"/>
                    <a:pt x="32128" y="0"/>
                    <a:pt x="7176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r>
                <a:rPr lang="en-US" dirty="0"/>
                <a:t>             </a:t>
              </a:r>
              <a:r>
                <a:rPr lang="en-US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tel_license2fee@nbtc.go.th</a:t>
              </a:r>
            </a:p>
            <a:p>
              <a:endParaRPr lang="en-US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th-TH" dirty="0"/>
            </a:p>
          </p:txBody>
        </p: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5E1CA28A-5411-4957-93F6-F54F4A168F5E}"/>
                </a:ext>
              </a:extLst>
            </p:cNvPr>
            <p:cNvSpPr txBox="1"/>
            <p:nvPr/>
          </p:nvSpPr>
          <p:spPr>
            <a:xfrm>
              <a:off x="0" y="-38100"/>
              <a:ext cx="1449131" cy="237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8"/>
                </a:lnSpc>
              </a:pPr>
              <a:endParaRPr/>
            </a:p>
          </p:txBody>
        </p:sp>
      </p:grpSp>
      <p:sp>
        <p:nvSpPr>
          <p:cNvPr id="37" name="Freeform 14">
            <a:extLst>
              <a:ext uri="{FF2B5EF4-FFF2-40B4-BE49-F238E27FC236}">
                <a16:creationId xmlns:a16="http://schemas.microsoft.com/office/drawing/2014/main" id="{CA9D5811-FE01-4FA6-86CC-7843DBB51D25}"/>
              </a:ext>
            </a:extLst>
          </p:cNvPr>
          <p:cNvSpPr>
            <a:spLocks noChangeAspect="1"/>
          </p:cNvSpPr>
          <p:nvPr/>
        </p:nvSpPr>
        <p:spPr>
          <a:xfrm rot="-293058">
            <a:off x="3931772" y="5831865"/>
            <a:ext cx="952560" cy="972000"/>
          </a:xfrm>
          <a:custGeom>
            <a:avLst/>
            <a:gdLst/>
            <a:ahLst/>
            <a:cxnLst/>
            <a:rect l="l" t="t" r="r" b="b"/>
            <a:pathLst>
              <a:path w="1575198" h="1607345">
                <a:moveTo>
                  <a:pt x="0" y="0"/>
                </a:moveTo>
                <a:lnTo>
                  <a:pt x="1575198" y="0"/>
                </a:lnTo>
                <a:lnTo>
                  <a:pt x="1575198" y="1607346"/>
                </a:lnTo>
                <a:lnTo>
                  <a:pt x="0" y="1607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">
            <a:extLst>
              <a:ext uri="{FF2B5EF4-FFF2-40B4-BE49-F238E27FC236}">
                <a16:creationId xmlns:a16="http://schemas.microsoft.com/office/drawing/2014/main" id="{915727CB-C188-465F-997F-75BD7A3B4D9F}"/>
              </a:ext>
            </a:extLst>
          </p:cNvPr>
          <p:cNvSpPr>
            <a:spLocks noChangeAspect="1"/>
          </p:cNvSpPr>
          <p:nvPr/>
        </p:nvSpPr>
        <p:spPr>
          <a:xfrm>
            <a:off x="4016008" y="4728418"/>
            <a:ext cx="888750" cy="900000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2333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การชำระค่าธรรมเนียมใบอนุญาตประกอบกิจการโทรคมนาคม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E49AD-BCBB-4424-93A0-76750AF65C5D}"/>
              </a:ext>
            </a:extLst>
          </p:cNvPr>
          <p:cNvSpPr/>
          <p:nvPr/>
        </p:nvSpPr>
        <p:spPr>
          <a:xfrm>
            <a:off x="355" y="1024037"/>
            <a:ext cx="1285839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th-TH" sz="28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สรุปสาระสำคัญ (ต่อ)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D23B2D-96E7-446E-B065-CA2D68474835}"/>
              </a:ext>
            </a:extLst>
          </p:cNvPr>
          <p:cNvSpPr/>
          <p:nvPr/>
        </p:nvSpPr>
        <p:spPr>
          <a:xfrm>
            <a:off x="375731" y="1726134"/>
            <a:ext cx="360000" cy="360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97E0B5-5942-423A-9FF9-A70B0BC047D9}"/>
              </a:ext>
            </a:extLst>
          </p:cNvPr>
          <p:cNvSpPr txBox="1"/>
          <p:nvPr/>
        </p:nvSpPr>
        <p:spPr>
          <a:xfrm>
            <a:off x="411715" y="1629811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endParaRPr lang="th-TH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E6F0AF-BCF9-491F-B49E-B19C264CD8B7}"/>
              </a:ext>
            </a:extLst>
          </p:cNvPr>
          <p:cNvSpPr txBox="1"/>
          <p:nvPr/>
        </p:nvSpPr>
        <p:spPr>
          <a:xfrm>
            <a:off x="735730" y="1704047"/>
            <a:ext cx="110942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เอกสารประกอบการชำระค่าธรรมเนียม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ประกอบด้วย</a:t>
            </a:r>
          </a:p>
          <a:p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หนังสือนำส่ง</a:t>
            </a: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งบการเงินประจำปีฉบับสมบูรณ์ที่ผ่านการรับรองจากผู้สอบบัญชี และเปิดเผยรายได้จากการประกอบกิจการโทรคมนาคมไว้ในหมายเหตุประกอบงบการเงิน</a:t>
            </a: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หากงบการเงินยังไม่เสร็จให้นำส่งงบทดลองแทน และต้องนำส่งงบการเงินฉบับสมบูรณ์ทันที ภายใน 15 วัน </a:t>
            </a: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นับจากวันที่ผู้สอบบัญชีตามกฎหมายรับรอง</a:t>
            </a: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ตารางแสดงรายได้จากการประกอบกิจการโทรคมนาคม</a:t>
            </a: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รายงานผลการดำเนินการในรอบปีที่ผ่านมา</a:t>
            </a: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 ใบเสร็จรับเงิน (ถ้ามี)</a:t>
            </a:r>
          </a:p>
          <a:p>
            <a:pPr marL="457200" indent="-457200">
              <a:buAutoNum type="arabicPeriod"/>
            </a:pP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571C3A6A-299E-4C11-B4C7-7EA419A60B0A}"/>
              </a:ext>
            </a:extLst>
          </p:cNvPr>
          <p:cNvSpPr/>
          <p:nvPr/>
        </p:nvSpPr>
        <p:spPr>
          <a:xfrm>
            <a:off x="9237687" y="3618061"/>
            <a:ext cx="3096344" cy="3170099"/>
          </a:xfrm>
          <a:custGeom>
            <a:avLst/>
            <a:gdLst/>
            <a:ahLst/>
            <a:cxnLst/>
            <a:rect l="l" t="t" r="r" b="b"/>
            <a:pathLst>
              <a:path w="2879012" h="3002881">
                <a:moveTo>
                  <a:pt x="0" y="0"/>
                </a:moveTo>
                <a:lnTo>
                  <a:pt x="2879012" y="0"/>
                </a:lnTo>
                <a:lnTo>
                  <a:pt x="2879012" y="3002881"/>
                </a:lnTo>
                <a:lnTo>
                  <a:pt x="0" y="30028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F00DF-39AF-4B16-B257-B1070E05E2B5}"/>
              </a:ext>
            </a:extLst>
          </p:cNvPr>
          <p:cNvSpPr txBox="1"/>
          <p:nvPr/>
        </p:nvSpPr>
        <p:spPr>
          <a:xfrm>
            <a:off x="3594716" y="5333199"/>
            <a:ext cx="475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เอกสารทุกฉบับต้องลงนามโดย</a:t>
            </a:r>
          </a:p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ผู้มีอำนาจลงนาม </a:t>
            </a:r>
          </a:p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พร้อมทั้งประทับตราบริษัท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3873D1DA-1FC3-4813-B7D8-A778A5B9065F}"/>
              </a:ext>
            </a:extLst>
          </p:cNvPr>
          <p:cNvSpPr/>
          <p:nvPr/>
        </p:nvSpPr>
        <p:spPr>
          <a:xfrm>
            <a:off x="452711" y="5287519"/>
            <a:ext cx="3602527" cy="1497158"/>
          </a:xfrm>
          <a:custGeom>
            <a:avLst/>
            <a:gdLst/>
            <a:ahLst/>
            <a:cxnLst/>
            <a:rect l="l" t="t" r="r" b="b"/>
            <a:pathLst>
              <a:path w="4756771" h="1980006">
                <a:moveTo>
                  <a:pt x="0" y="0"/>
                </a:moveTo>
                <a:lnTo>
                  <a:pt x="4756771" y="0"/>
                </a:lnTo>
                <a:lnTo>
                  <a:pt x="4756771" y="1980006"/>
                </a:lnTo>
                <a:lnTo>
                  <a:pt x="0" y="1980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6644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หนังสือนำส่ง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2C554-2BE3-41BE-AA5C-820AD9ACA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796" y="772499"/>
            <a:ext cx="5071158" cy="630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0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การเปิดเผยรายได้จากการประกอบกิจการโทรคมนาคม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E49AD-BCBB-4424-93A0-76750AF65C5D}"/>
              </a:ext>
            </a:extLst>
          </p:cNvPr>
          <p:cNvSpPr/>
          <p:nvPr/>
        </p:nvSpPr>
        <p:spPr>
          <a:xfrm>
            <a:off x="356" y="1024037"/>
            <a:ext cx="646502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หมายเหตุประกอบงบการเงิน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4CCA01D2-4102-4FAE-874E-4A48945DBACA}"/>
              </a:ext>
            </a:extLst>
          </p:cNvPr>
          <p:cNvSpPr/>
          <p:nvPr/>
        </p:nvSpPr>
        <p:spPr>
          <a:xfrm>
            <a:off x="225015" y="1560453"/>
            <a:ext cx="5988336" cy="4432136"/>
          </a:xfrm>
          <a:custGeom>
            <a:avLst/>
            <a:gdLst/>
            <a:ahLst/>
            <a:cxnLst/>
            <a:rect l="l" t="t" r="r" b="b"/>
            <a:pathLst>
              <a:path w="15991113" h="13075664">
                <a:moveTo>
                  <a:pt x="0" y="0"/>
                </a:moveTo>
                <a:lnTo>
                  <a:pt x="15991113" y="0"/>
                </a:lnTo>
                <a:lnTo>
                  <a:pt x="15991113" y="13075664"/>
                </a:lnTo>
                <a:lnTo>
                  <a:pt x="0" y="13075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73" b="-1373"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12" name="Freeform 25">
            <a:extLst>
              <a:ext uri="{FF2B5EF4-FFF2-40B4-BE49-F238E27FC236}">
                <a16:creationId xmlns:a16="http://schemas.microsoft.com/office/drawing/2014/main" id="{F027DFDA-1C9F-4F37-911D-E413F8790D9C}"/>
              </a:ext>
            </a:extLst>
          </p:cNvPr>
          <p:cNvSpPr/>
          <p:nvPr/>
        </p:nvSpPr>
        <p:spPr>
          <a:xfrm>
            <a:off x="7533474" y="1868098"/>
            <a:ext cx="4464496" cy="4059176"/>
          </a:xfrm>
          <a:custGeom>
            <a:avLst/>
            <a:gdLst/>
            <a:ahLst/>
            <a:cxnLst/>
            <a:rect l="l" t="t" r="r" b="b"/>
            <a:pathLst>
              <a:path w="11209887" h="8173876">
                <a:moveTo>
                  <a:pt x="0" y="0"/>
                </a:moveTo>
                <a:lnTo>
                  <a:pt x="11209887" y="0"/>
                </a:lnTo>
                <a:lnTo>
                  <a:pt x="11209887" y="8173876"/>
                </a:lnTo>
                <a:lnTo>
                  <a:pt x="0" y="8173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8ADA89-6D04-4E7A-B436-76CADC570667}"/>
              </a:ext>
            </a:extLst>
          </p:cNvPr>
          <p:cNvSpPr/>
          <p:nvPr/>
        </p:nvSpPr>
        <p:spPr>
          <a:xfrm>
            <a:off x="6429375" y="1547257"/>
            <a:ext cx="36000" cy="5544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1760AA-CF39-4576-873B-B89605C7CAE2}"/>
              </a:ext>
            </a:extLst>
          </p:cNvPr>
          <p:cNvSpPr/>
          <p:nvPr/>
        </p:nvSpPr>
        <p:spPr>
          <a:xfrm>
            <a:off x="6429375" y="1024037"/>
            <a:ext cx="642937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หนังสือรับรองรายได้โดยผู้สอบบัญชีรับอนุญาต 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DD41B542-90D7-4F87-B023-A911273EB50C}"/>
              </a:ext>
            </a:extLst>
          </p:cNvPr>
          <p:cNvSpPr/>
          <p:nvPr/>
        </p:nvSpPr>
        <p:spPr>
          <a:xfrm rot="885310">
            <a:off x="6322195" y="16785"/>
            <a:ext cx="982823" cy="981974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48573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เอกสารประกอบการชำระค่าธรรมเนียมใบอนุญาตประกอบกิจการโทรคมนาคม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E49AD-BCBB-4424-93A0-76750AF65C5D}"/>
              </a:ext>
            </a:extLst>
          </p:cNvPr>
          <p:cNvSpPr/>
          <p:nvPr/>
        </p:nvSpPr>
        <p:spPr>
          <a:xfrm>
            <a:off x="355" y="1024037"/>
            <a:ext cx="1285839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ตารางแสดงรายได้จากการประกอบกิจการโทรคมนาคม สำหรับการชำระค่าธรรมเนียมใบอนุญาต และ ค่า </a:t>
            </a:r>
            <a:r>
              <a:rPr lang="en-US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USO </a:t>
            </a:r>
            <a:r>
              <a:rPr lang="th-TH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โทรคมนาคม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39C073-B3AE-4659-A51B-B7DFABA0A0AC}"/>
              </a:ext>
            </a:extLst>
          </p:cNvPr>
          <p:cNvGrpSpPr/>
          <p:nvPr/>
        </p:nvGrpSpPr>
        <p:grpSpPr>
          <a:xfrm>
            <a:off x="204101" y="1547257"/>
            <a:ext cx="12611456" cy="5525480"/>
            <a:chOff x="204101" y="1547257"/>
            <a:chExt cx="12611456" cy="55254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F8DF5B-FFAC-4DEE-8DAC-FC0022CAA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2058" y="1547257"/>
              <a:ext cx="7834634" cy="552548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5E8D55-B0C5-4343-A25B-E5302589DEB0}"/>
                </a:ext>
              </a:extLst>
            </p:cNvPr>
            <p:cNvSpPr/>
            <p:nvPr/>
          </p:nvSpPr>
          <p:spPr>
            <a:xfrm>
              <a:off x="2684959" y="1960141"/>
              <a:ext cx="7488832" cy="360040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ECF9AD0-1A45-4AD3-8DF4-0D0B7457B4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73791" y="1960141"/>
              <a:ext cx="345802" cy="216024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72E9FC-41EF-4895-A812-5C3A1D7069B7}"/>
                </a:ext>
              </a:extLst>
            </p:cNvPr>
            <p:cNvSpPr/>
            <p:nvPr/>
          </p:nvSpPr>
          <p:spPr>
            <a:xfrm>
              <a:off x="10530581" y="1646672"/>
              <a:ext cx="2246486" cy="6269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AD94A1-D0B7-4A09-A988-642D8CE3E54B}"/>
                </a:ext>
              </a:extLst>
            </p:cNvPr>
            <p:cNvSpPr txBox="1"/>
            <p:nvPr/>
          </p:nvSpPr>
          <p:spPr>
            <a:xfrm>
              <a:off x="10632743" y="1688835"/>
              <a:ext cx="19960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ระบุชื่อ รอบระยะเวลาบัญชี และ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รายได้รวมตามงบการเงิน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DEF829-E1EA-40A4-9F90-8E107EB4CF48}"/>
                </a:ext>
              </a:extLst>
            </p:cNvPr>
            <p:cNvSpPr/>
            <p:nvPr/>
          </p:nvSpPr>
          <p:spPr>
            <a:xfrm>
              <a:off x="5493271" y="2536205"/>
              <a:ext cx="936104" cy="307196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B62D95-E710-4550-962C-96DC7AD60A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6619" y="2702255"/>
              <a:ext cx="591158" cy="203625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B628CE-D516-4DBE-ADFB-231885C445E9}"/>
                </a:ext>
              </a:extLst>
            </p:cNvPr>
            <p:cNvSpPr/>
            <p:nvPr/>
          </p:nvSpPr>
          <p:spPr>
            <a:xfrm>
              <a:off x="238549" y="2415137"/>
              <a:ext cx="2246486" cy="9622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16532A-056B-4C23-8800-A109A09EB193}"/>
                </a:ext>
              </a:extLst>
            </p:cNvPr>
            <p:cNvSpPr txBox="1"/>
            <p:nvPr/>
          </p:nvSpPr>
          <p:spPr>
            <a:xfrm>
              <a:off x="265571" y="2427902"/>
              <a:ext cx="22464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ระบุรายได้จากการประกอบกิจการ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โทรคมนาคม โดยแบ่งตามแบบใบอนุญาต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970D2A-85AD-4E08-AFCB-3EB4C71F7764}"/>
                </a:ext>
              </a:extLst>
            </p:cNvPr>
            <p:cNvCxnSpPr>
              <a:cxnSpLocks/>
            </p:cNvCxnSpPr>
            <p:nvPr/>
          </p:nvCxnSpPr>
          <p:spPr>
            <a:xfrm>
              <a:off x="2481165" y="2896245"/>
              <a:ext cx="2415454" cy="9635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404BB16-BA64-42BC-AE2B-B33EF0E9B200}"/>
                </a:ext>
              </a:extLst>
            </p:cNvPr>
            <p:cNvSpPr/>
            <p:nvPr/>
          </p:nvSpPr>
          <p:spPr>
            <a:xfrm>
              <a:off x="4896618" y="3099870"/>
              <a:ext cx="418685" cy="255083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C8BB759-D8C6-4B56-AE29-BA225FBF21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5960" y="3354953"/>
              <a:ext cx="0" cy="218865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C0CE3BC-2AAF-4BAD-9040-F0D33ED77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1165" y="3543403"/>
              <a:ext cx="2624795" cy="432962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44B843-C501-4FAF-B683-278811D02817}"/>
                </a:ext>
              </a:extLst>
            </p:cNvPr>
            <p:cNvSpPr/>
            <p:nvPr/>
          </p:nvSpPr>
          <p:spPr>
            <a:xfrm>
              <a:off x="224591" y="3641814"/>
              <a:ext cx="2246486" cy="6269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93339C-176F-4B23-9D54-D3C1138D2DFD}"/>
                </a:ext>
              </a:extLst>
            </p:cNvPr>
            <p:cNvSpPr txBox="1"/>
            <p:nvPr/>
          </p:nvSpPr>
          <p:spPr>
            <a:xfrm>
              <a:off x="248689" y="3641814"/>
              <a:ext cx="1999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ระบุจำนวนเดือนที่ค้างชำระ 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โดยเศษของเดือนคิดเป็น 1 เดือน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0E436F6-2C17-4E23-92D0-7A59BCD8FC42}"/>
                </a:ext>
              </a:extLst>
            </p:cNvPr>
            <p:cNvSpPr/>
            <p:nvPr/>
          </p:nvSpPr>
          <p:spPr>
            <a:xfrm>
              <a:off x="2684958" y="6056592"/>
              <a:ext cx="3744413" cy="432961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1B6294D-C69A-49CB-9326-2AB69B13EFFE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77" y="6282707"/>
              <a:ext cx="213881" cy="0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6DEACD-7D8F-414A-817D-95F6AE22ADCE}"/>
                </a:ext>
              </a:extLst>
            </p:cNvPr>
            <p:cNvSpPr/>
            <p:nvPr/>
          </p:nvSpPr>
          <p:spPr>
            <a:xfrm>
              <a:off x="204101" y="5969238"/>
              <a:ext cx="2246486" cy="6269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AEF5B7-7318-47B3-9AE1-7F46B96FD12F}"/>
                </a:ext>
              </a:extLst>
            </p:cNvPr>
            <p:cNvSpPr txBox="1"/>
            <p:nvPr/>
          </p:nvSpPr>
          <p:spPr>
            <a:xfrm>
              <a:off x="228199" y="5969238"/>
              <a:ext cx="20024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ระบุวิธีการเปิดเผยรายได้จากการ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ประกอบกิจการโทรคมนาคม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FBC18E-6E13-432B-921F-D87F39E3E280}"/>
                </a:ext>
              </a:extLst>
            </p:cNvPr>
            <p:cNvSpPr/>
            <p:nvPr/>
          </p:nvSpPr>
          <p:spPr>
            <a:xfrm>
              <a:off x="6562161" y="2388785"/>
              <a:ext cx="3611630" cy="2979559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54F84F-2CCE-4B39-8322-00844333248D}"/>
                </a:ext>
              </a:extLst>
            </p:cNvPr>
            <p:cNvSpPr/>
            <p:nvPr/>
          </p:nvSpPr>
          <p:spPr>
            <a:xfrm>
              <a:off x="10530581" y="2702254"/>
              <a:ext cx="2246486" cy="20775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1940602-02F6-43C3-8083-A77CFFAFF1F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4779" y="3688333"/>
              <a:ext cx="345802" cy="0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2A6085-49B1-4780-89C0-5CEC35D05010}"/>
                </a:ext>
              </a:extLst>
            </p:cNvPr>
            <p:cNvSpPr txBox="1"/>
            <p:nvPr/>
          </p:nvSpPr>
          <p:spPr>
            <a:xfrm>
              <a:off x="10585459" y="2702238"/>
              <a:ext cx="2230098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ระบุรายได้ที่ปรากฏในงบกำไรขาดทุน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</a:t>
              </a:r>
              <a:r>
                <a:rPr lang="th-TH" sz="1600" b="1" u="sng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ไม่ใช่</a:t>
              </a:r>
              <a:r>
                <a:rPr lang="th-TH" sz="1600" b="1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รายได้จากการประกอบกิจการ</a:t>
              </a:r>
            </a:p>
            <a:p>
              <a:r>
                <a:rPr lang="th-TH" sz="1600" b="1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โทรคมนาคม 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พร้อมทั้งอธิบาย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รายละเอียดรายได้แต่ละรายการ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ว่าเป็นรายได้จากอะไรบ้าง</a:t>
              </a:r>
            </a:p>
            <a:p>
              <a:r>
                <a:rPr lang="th-TH" sz="1600" b="1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*รายได้ที่ระบุในข้อ 1-3 รวมกับ </a:t>
              </a:r>
            </a:p>
            <a:p>
              <a:r>
                <a:rPr lang="th-TH" sz="1600" b="1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รายได้ที่ระบุในข้อ 5 จะต้อง</a:t>
              </a:r>
              <a:r>
                <a:rPr lang="th-TH" sz="1600" b="1" u="sng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เท่ากับ</a:t>
              </a:r>
            </a:p>
            <a:p>
              <a:r>
                <a:rPr lang="th-TH" sz="1600" b="1" u="sng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รายได้รวมทั้งหมดในงบกำไรขาดทุน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05AB9B4-8965-4A9A-8E27-1B85990D4356}"/>
                </a:ext>
              </a:extLst>
            </p:cNvPr>
            <p:cNvSpPr/>
            <p:nvPr/>
          </p:nvSpPr>
          <p:spPr>
            <a:xfrm>
              <a:off x="6572688" y="5891564"/>
              <a:ext cx="3611630" cy="616205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DE26DD8-FFE4-4719-9D9E-6B400B89D988}"/>
                </a:ext>
              </a:extLst>
            </p:cNvPr>
            <p:cNvSpPr/>
            <p:nvPr/>
          </p:nvSpPr>
          <p:spPr>
            <a:xfrm>
              <a:off x="10525918" y="5344517"/>
              <a:ext cx="2246486" cy="6269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E2F79D2-011C-4B96-B1D1-2FB663843B32}"/>
                </a:ext>
              </a:extLst>
            </p:cNvPr>
            <p:cNvSpPr txBox="1"/>
            <p:nvPr/>
          </p:nvSpPr>
          <p:spPr>
            <a:xfrm>
              <a:off x="10628080" y="5386680"/>
              <a:ext cx="20633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ระบุสาเหตุกรณีไม่มีรายได้จากการ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ประกอบกิจการโทรคมนาคม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3D6D2C5-B4A5-456D-932D-115B25FF0EE3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 flipV="1">
              <a:off x="10184318" y="5657986"/>
              <a:ext cx="341600" cy="565274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33E87C0-8A67-4D74-AC38-36989B6C99EE}"/>
                </a:ext>
              </a:extLst>
            </p:cNvPr>
            <p:cNvSpPr/>
            <p:nvPr/>
          </p:nvSpPr>
          <p:spPr>
            <a:xfrm>
              <a:off x="6562161" y="6562842"/>
              <a:ext cx="3611630" cy="293843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C1A4CA9-4AE8-4269-919C-321A926403AF}"/>
                </a:ext>
              </a:extLst>
            </p:cNvPr>
            <p:cNvGrpSpPr/>
            <p:nvPr/>
          </p:nvGrpSpPr>
          <p:grpSpPr>
            <a:xfrm>
              <a:off x="10549177" y="6509901"/>
              <a:ext cx="2246486" cy="346784"/>
              <a:chOff x="10529458" y="6387209"/>
              <a:chExt cx="2246486" cy="346784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C4385E3-C3B5-48C5-AA86-492B52239B1A}"/>
                  </a:ext>
                </a:extLst>
              </p:cNvPr>
              <p:cNvSpPr/>
              <p:nvPr/>
            </p:nvSpPr>
            <p:spPr>
              <a:xfrm>
                <a:off x="10529458" y="6405930"/>
                <a:ext cx="2246486" cy="3280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4925">
                <a:solidFill>
                  <a:srgbClr val="99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58FAA02-37D8-4D1A-BEAE-98DD48E5E538}"/>
                  </a:ext>
                </a:extLst>
              </p:cNvPr>
              <p:cNvSpPr txBox="1"/>
              <p:nvPr/>
            </p:nvSpPr>
            <p:spPr>
              <a:xfrm>
                <a:off x="10621754" y="6387209"/>
                <a:ext cx="16562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6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ลงชื่อโดยผู้มีอำนาจลงนาม</a:t>
                </a:r>
              </a:p>
            </p:txBody>
          </p: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000E5D-2E23-4661-AF7E-D5A85BBBD1C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4779" y="6711921"/>
              <a:ext cx="345802" cy="0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4623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เอกสารประกอบการชำระค่าธรรมเนียมใบอนุญาตประกอบกิจการโทรคมนาคม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E49AD-BCBB-4424-93A0-76750AF65C5D}"/>
              </a:ext>
            </a:extLst>
          </p:cNvPr>
          <p:cNvSpPr/>
          <p:nvPr/>
        </p:nvSpPr>
        <p:spPr>
          <a:xfrm>
            <a:off x="355" y="1024037"/>
            <a:ext cx="1285839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ตารางแสดงรายได้จากการประกอบกิจการโทรคมนาคม สำหรับการชำระค่าธรรมเนียมใบอนุญาต และ ค่า </a:t>
            </a:r>
            <a:r>
              <a:rPr lang="en-US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USO </a:t>
            </a:r>
            <a:r>
              <a:rPr lang="th-TH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โทรคมนาคม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BC4F93-1362-423B-BC41-AD7C8E035A86}"/>
              </a:ext>
            </a:extLst>
          </p:cNvPr>
          <p:cNvGrpSpPr/>
          <p:nvPr/>
        </p:nvGrpSpPr>
        <p:grpSpPr>
          <a:xfrm>
            <a:off x="148232" y="1561594"/>
            <a:ext cx="12700918" cy="5497767"/>
            <a:chOff x="148232" y="1561594"/>
            <a:chExt cx="12700918" cy="54977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0980BE-BD6A-40C2-BFDD-15442D12F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6703" y="1561594"/>
              <a:ext cx="7785344" cy="549776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056F3C-73F4-49EF-8037-56947D95CF3C}"/>
                </a:ext>
              </a:extLst>
            </p:cNvPr>
            <p:cNvSpPr/>
            <p:nvPr/>
          </p:nvSpPr>
          <p:spPr>
            <a:xfrm>
              <a:off x="2756967" y="2320181"/>
              <a:ext cx="3600400" cy="2736304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08BF692-16DA-4C64-95DF-C54EB013400C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19" y="3832349"/>
              <a:ext cx="432048" cy="0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22828A-BE51-40F2-93E6-03CD22F10ABD}"/>
                </a:ext>
              </a:extLst>
            </p:cNvPr>
            <p:cNvSpPr/>
            <p:nvPr/>
          </p:nvSpPr>
          <p:spPr>
            <a:xfrm>
              <a:off x="164678" y="3472309"/>
              <a:ext cx="2149663" cy="700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5370AB-7FE3-4DFF-A701-DFCA0707D44D}"/>
                </a:ext>
              </a:extLst>
            </p:cNvPr>
            <p:cNvSpPr txBox="1"/>
            <p:nvPr/>
          </p:nvSpPr>
          <p:spPr>
            <a:xfrm>
              <a:off x="164678" y="3485074"/>
              <a:ext cx="21766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ระบุจำนวนค่าใช้จ่ายที่นำมาใช้ลดหย่อนได้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AF1F41-8CA4-4C61-B2A1-ED5542210EF9}"/>
                </a:ext>
              </a:extLst>
            </p:cNvPr>
            <p:cNvSpPr/>
            <p:nvPr/>
          </p:nvSpPr>
          <p:spPr>
            <a:xfrm>
              <a:off x="2756967" y="5200501"/>
              <a:ext cx="3600400" cy="864096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376988C-E6F5-498B-9745-5BA0BBE01EDB}"/>
                </a:ext>
              </a:extLst>
            </p:cNvPr>
            <p:cNvCxnSpPr>
              <a:cxnSpLocks/>
            </p:cNvCxnSpPr>
            <p:nvPr/>
          </p:nvCxnSpPr>
          <p:spPr>
            <a:xfrm>
              <a:off x="2308473" y="5663346"/>
              <a:ext cx="432048" cy="0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231332-666E-4591-927B-9A147A3F9707}"/>
                </a:ext>
              </a:extLst>
            </p:cNvPr>
            <p:cNvSpPr/>
            <p:nvPr/>
          </p:nvSpPr>
          <p:spPr>
            <a:xfrm>
              <a:off x="148232" y="5189991"/>
              <a:ext cx="2149663" cy="10186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6D2208-7FF3-4803-8D36-018B3DC608BE}"/>
                </a:ext>
              </a:extLst>
            </p:cNvPr>
            <p:cNvSpPr txBox="1"/>
            <p:nvPr/>
          </p:nvSpPr>
          <p:spPr>
            <a:xfrm>
              <a:off x="181446" y="5189991"/>
              <a:ext cx="21496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ระบุค่าใช้จ่ายที่เกิดจากภารกิจด้าน</a:t>
              </a:r>
              <a:r>
                <a:rPr lang="th-TH" sz="1600" b="1" spc="-2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โทรคมนาคมเพื่อประโยชน์สาธารณะ</a:t>
              </a:r>
            </a:p>
            <a:p>
              <a:r>
                <a:rPr lang="th-TH" sz="1600" b="1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ที่ได้รับอนุมัติจาก กสทช.แล้วเท่านั้น </a:t>
              </a:r>
              <a:r>
                <a:rPr lang="en-US" sz="1600" b="1" dirty="0">
                  <a:solidFill>
                    <a:srgbClr val="99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!</a:t>
              </a:r>
              <a:endParaRPr lang="th-TH" sz="1600" b="1" dirty="0">
                <a:solidFill>
                  <a:srgbClr val="99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996431-6714-430F-B25C-F055422E27CF}"/>
                </a:ext>
              </a:extLst>
            </p:cNvPr>
            <p:cNvSpPr/>
            <p:nvPr/>
          </p:nvSpPr>
          <p:spPr>
            <a:xfrm>
              <a:off x="2756967" y="6136605"/>
              <a:ext cx="3600400" cy="432048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FF397A0-4A6C-4DDF-B6A0-35836C97D7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8473" y="6327676"/>
              <a:ext cx="432048" cy="342405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3E2BB7-D91B-4C35-BDB2-3E0C214C44B5}"/>
                </a:ext>
              </a:extLst>
            </p:cNvPr>
            <p:cNvSpPr/>
            <p:nvPr/>
          </p:nvSpPr>
          <p:spPr>
            <a:xfrm>
              <a:off x="148232" y="6310041"/>
              <a:ext cx="2149663" cy="700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7B5DD9-3162-4E3A-9F78-D71436DB6EFF}"/>
                </a:ext>
              </a:extLst>
            </p:cNvPr>
            <p:cNvSpPr txBox="1"/>
            <p:nvPr/>
          </p:nvSpPr>
          <p:spPr>
            <a:xfrm>
              <a:off x="148232" y="6322806"/>
              <a:ext cx="21766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ระบุวิธีการเปิดเผยค่าใช้จ่ายที่นำมา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หักลดหย่อน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0FC8261-810D-4E76-AD18-13A02D6CFBA2}"/>
                </a:ext>
              </a:extLst>
            </p:cNvPr>
            <p:cNvSpPr/>
            <p:nvPr/>
          </p:nvSpPr>
          <p:spPr>
            <a:xfrm>
              <a:off x="6523758" y="2320181"/>
              <a:ext cx="3600400" cy="2016224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E221EC-A004-4BB8-A0DE-9B7DA2C2FCB2}"/>
                </a:ext>
              </a:extLst>
            </p:cNvPr>
            <p:cNvCxnSpPr>
              <a:cxnSpLocks/>
            </p:cNvCxnSpPr>
            <p:nvPr/>
          </p:nvCxnSpPr>
          <p:spPr>
            <a:xfrm>
              <a:off x="10106023" y="3256285"/>
              <a:ext cx="432048" cy="0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BC9503B-5233-458D-B182-34EF8139A5E7}"/>
                </a:ext>
              </a:extLst>
            </p:cNvPr>
            <p:cNvSpPr/>
            <p:nvPr/>
          </p:nvSpPr>
          <p:spPr>
            <a:xfrm>
              <a:off x="10550277" y="2556489"/>
              <a:ext cx="2149663" cy="13995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F297FD7-1B6D-45E0-BBE0-5593B4257499}"/>
                </a:ext>
              </a:extLst>
            </p:cNvPr>
            <p:cNvSpPr txBox="1"/>
            <p:nvPr/>
          </p:nvSpPr>
          <p:spPr>
            <a:xfrm>
              <a:off x="10566571" y="2643154"/>
              <a:ext cx="2176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ค่าธรรมเนียม </a:t>
              </a:r>
              <a:r>
                <a:rPr lang="en-US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USO 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จะถูกคำนวณให้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โดยอัตโนมัติ </a:t>
              </a:r>
            </a:p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* หากชำระล่าช้าให้ใส่จำนวนเดือนที่ชำระล่าช้าด้วย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14BB7BB-97CD-497B-ABC9-3CDA2C948412}"/>
                </a:ext>
              </a:extLst>
            </p:cNvPr>
            <p:cNvSpPr/>
            <p:nvPr/>
          </p:nvSpPr>
          <p:spPr>
            <a:xfrm>
              <a:off x="6534287" y="4754511"/>
              <a:ext cx="3600400" cy="590005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5E2217-12F7-45C5-A6B9-5B94796810EF}"/>
                </a:ext>
              </a:extLst>
            </p:cNvPr>
            <p:cNvCxnSpPr>
              <a:cxnSpLocks/>
            </p:cNvCxnSpPr>
            <p:nvPr/>
          </p:nvCxnSpPr>
          <p:spPr>
            <a:xfrm>
              <a:off x="10149341" y="5073984"/>
              <a:ext cx="432048" cy="0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0956814-0284-43CE-A1B2-A5F58488656A}"/>
                </a:ext>
              </a:extLst>
            </p:cNvPr>
            <p:cNvSpPr/>
            <p:nvPr/>
          </p:nvSpPr>
          <p:spPr>
            <a:xfrm>
              <a:off x="10608263" y="4618297"/>
              <a:ext cx="2149663" cy="9113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3385B1C-90B8-43B6-BA80-2AE3C4D5DB64}"/>
                </a:ext>
              </a:extLst>
            </p:cNvPr>
            <p:cNvSpPr txBox="1"/>
            <p:nvPr/>
          </p:nvSpPr>
          <p:spPr>
            <a:xfrm>
              <a:off x="10672463" y="4675612"/>
              <a:ext cx="21766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ระบุข้อมูลชื่อ หมายเลขโทรศัพท์ และอีเมลของผู้ประสานงานให้ครบถ้วน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143CAD-4BFF-4C35-AD31-89097E45A20F}"/>
                </a:ext>
              </a:extLst>
            </p:cNvPr>
            <p:cNvSpPr/>
            <p:nvPr/>
          </p:nvSpPr>
          <p:spPr>
            <a:xfrm>
              <a:off x="6534287" y="5718924"/>
              <a:ext cx="3600400" cy="864096"/>
            </a:xfrm>
            <a:prstGeom prst="rect">
              <a:avLst/>
            </a:prstGeom>
            <a:noFill/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B9496D-1F3F-4223-BCC3-09C95267B257}"/>
                </a:ext>
              </a:extLst>
            </p:cNvPr>
            <p:cNvCxnSpPr>
              <a:cxnSpLocks/>
            </p:cNvCxnSpPr>
            <p:nvPr/>
          </p:nvCxnSpPr>
          <p:spPr>
            <a:xfrm>
              <a:off x="10119086" y="6109573"/>
              <a:ext cx="432048" cy="0"/>
            </a:xfrm>
            <a:prstGeom prst="line">
              <a:avLst/>
            </a:prstGeom>
            <a:ln w="34925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C90A8C6-E321-4CD2-8C7E-FFEE72639953}"/>
                </a:ext>
              </a:extLst>
            </p:cNvPr>
            <p:cNvSpPr/>
            <p:nvPr/>
          </p:nvSpPr>
          <p:spPr>
            <a:xfrm>
              <a:off x="10578008" y="5824472"/>
              <a:ext cx="2149663" cy="5847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4925"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ADE5D59-7149-4FBC-8F53-EBA638EA33B6}"/>
                </a:ext>
              </a:extLst>
            </p:cNvPr>
            <p:cNvSpPr txBox="1"/>
            <p:nvPr/>
          </p:nvSpPr>
          <p:spPr>
            <a:xfrm>
              <a:off x="10608263" y="5824472"/>
              <a:ext cx="21766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ลงนามโดยผู้มีอำนาจ พร้อมประทับตราบริษัท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4226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4462"/>
            <a:ext cx="12506666" cy="702076"/>
            <a:chOff x="354" y="231949"/>
            <a:chExt cx="12506666" cy="702076"/>
          </a:xfrm>
        </p:grpSpPr>
        <p:sp>
          <p:nvSpPr>
            <p:cNvPr id="123" name="矩形 22"/>
            <p:cNvSpPr/>
            <p:nvPr/>
          </p:nvSpPr>
          <p:spPr>
            <a:xfrm>
              <a:off x="354" y="305988"/>
              <a:ext cx="225015" cy="553998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4" tIns="48217" rIns="96434" bIns="48217" rtlCol="0" anchor="ctr"/>
            <a:lstStyle/>
            <a:p>
              <a:pPr algn="ctr" defTabSz="964278">
                <a:defRPr/>
              </a:pPr>
              <a:endParaRPr lang="zh-CN" altLang="en-US" sz="1969">
                <a:solidFill>
                  <a:srgbClr val="E7E6E6">
                    <a:lumMod val="50000"/>
                  </a:srgb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124" name="Picture 2">
              <a:extLst>
                <a:ext uri="{FF2B5EF4-FFF2-40B4-BE49-F238E27FC236}">
                  <a16:creationId xmlns:a16="http://schemas.microsoft.com/office/drawing/2014/main" id="{D6039CE7-7570-453A-A7F4-CF7D6144E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3991" y="231949"/>
              <a:ext cx="533029" cy="70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ectangle 124"/>
            <p:cNvSpPr/>
            <p:nvPr/>
          </p:nvSpPr>
          <p:spPr>
            <a:xfrm>
              <a:off x="249043" y="305988"/>
              <a:ext cx="11436916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6075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th-TH" sz="3000" b="1" spc="-30" dirty="0">
                  <a:solidFill>
                    <a:srgbClr val="990000"/>
                  </a:solidFill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เอกสารประกอบการชำระค่าธรรมเนียมใบอนุญาตประกอบกิจการโทรคมนาคม</a:t>
              </a:r>
            </a:p>
          </p:txBody>
        </p:sp>
      </p:grpSp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E49AD-BCBB-4424-93A0-76750AF65C5D}"/>
              </a:ext>
            </a:extLst>
          </p:cNvPr>
          <p:cNvSpPr/>
          <p:nvPr/>
        </p:nvSpPr>
        <p:spPr>
          <a:xfrm>
            <a:off x="355" y="1024037"/>
            <a:ext cx="1285839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6075" lvl="0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800" b="1" spc="-30" dirty="0">
                <a:solidFill>
                  <a:prstClr val="white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รายงานผลการดำเนินการในรอบปีที่ผ่านมา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99F02-D69A-48BC-918A-C4347D195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54"/>
          <a:stretch/>
        </p:blipFill>
        <p:spPr>
          <a:xfrm>
            <a:off x="452711" y="1706190"/>
            <a:ext cx="3468056" cy="5223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B1C70-287E-4773-B47C-CEA8D0B301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142"/>
          <a:stretch/>
        </p:blipFill>
        <p:spPr>
          <a:xfrm>
            <a:off x="4989215" y="1687565"/>
            <a:ext cx="3555859" cy="52230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749D24-8BAE-46FD-8E7D-8232BE0D5B60}"/>
              </a:ext>
            </a:extLst>
          </p:cNvPr>
          <p:cNvGrpSpPr/>
          <p:nvPr/>
        </p:nvGrpSpPr>
        <p:grpSpPr>
          <a:xfrm>
            <a:off x="9219910" y="2248173"/>
            <a:ext cx="3286756" cy="2261792"/>
            <a:chOff x="9219910" y="1581176"/>
            <a:chExt cx="3286756" cy="22617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1234F2-DE00-4EBC-B0C6-86606921EBE6}"/>
                </a:ext>
              </a:extLst>
            </p:cNvPr>
            <p:cNvSpPr txBox="1"/>
            <p:nvPr/>
          </p:nvSpPr>
          <p:spPr>
            <a:xfrm>
              <a:off x="9388455" y="2211752"/>
              <a:ext cx="3118211" cy="163121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sz="2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000" b="1" dirty="0">
                  <a:solidFill>
                    <a:srgbClr val="953735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รายงานผลการดำเนินการในปีที่ผ่านมา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ผู้รับใบอนุญาตดาวน์โหลดแบบฟอร์มที่ระบุข้อมูลชื่อ เลขที่ใบอนุญาต และบริการที่ได้รับ ได้ที่ </a:t>
              </a:r>
              <a:r>
                <a:rPr lang="en-US" sz="1600" b="1" dirty="0">
                  <a:latin typeface="TH SarabunPSK" panose="020B0500040200020003" pitchFamily="34" charset="-34"/>
                  <a:cs typeface="TH SarabunPSK" panose="020B0500040200020003" pitchFamily="34" charset="-34"/>
                  <a:hlinkClick r:id="rId6"/>
                </a:rPr>
                <a:t>https://telecom-license.nbtc.go.th</a:t>
              </a:r>
              <a:endPara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กรอกข้อมูลในแบบฟอร์มข้อ 2-6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ผู้มีอำนาจลงนาม และประทับตราบริษัท</a:t>
              </a:r>
              <a:endPara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4B644847-37B8-4B34-BD75-3696996F8C0D}"/>
                </a:ext>
              </a:extLst>
            </p:cNvPr>
            <p:cNvSpPr/>
            <p:nvPr/>
          </p:nvSpPr>
          <p:spPr>
            <a:xfrm rot="20988354">
              <a:off x="9219910" y="1581176"/>
              <a:ext cx="787222" cy="734632"/>
            </a:xfrm>
            <a:custGeom>
              <a:avLst/>
              <a:gdLst/>
              <a:ahLst/>
              <a:cxnLst/>
              <a:rect l="l" t="t" r="r" b="b"/>
              <a:pathLst>
                <a:path w="1520870" h="1108334">
                  <a:moveTo>
                    <a:pt x="0" y="0"/>
                  </a:moveTo>
                  <a:lnTo>
                    <a:pt x="1520870" y="0"/>
                  </a:lnTo>
                  <a:lnTo>
                    <a:pt x="1520870" y="1108334"/>
                  </a:lnTo>
                  <a:lnTo>
                    <a:pt x="0" y="1108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87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805329F-A393-493C-8611-BD60D4B7F279}"/>
              </a:ext>
            </a:extLst>
          </p:cNvPr>
          <p:cNvSpPr/>
          <p:nvPr/>
        </p:nvSpPr>
        <p:spPr>
          <a:xfrm>
            <a:off x="10245445" y="4790746"/>
            <a:ext cx="1440160" cy="15960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E253CE-307A-49C0-99B3-4568A1EAEA30}"/>
              </a:ext>
            </a:extLst>
          </p:cNvPr>
          <p:cNvSpPr txBox="1"/>
          <p:nvPr/>
        </p:nvSpPr>
        <p:spPr>
          <a:xfrm>
            <a:off x="10245309" y="605370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Website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AF74E5-C6D8-4BBA-858C-BF01CA5F9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3389" y="4911790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08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9">
            <a:extLst>
              <a:ext uri="{FF2B5EF4-FFF2-40B4-BE49-F238E27FC236}">
                <a16:creationId xmlns:a16="http://schemas.microsoft.com/office/drawing/2014/main" id="{6B39F88F-C28D-4739-9F24-2516ADE34022}"/>
              </a:ext>
            </a:extLst>
          </p:cNvPr>
          <p:cNvSpPr/>
          <p:nvPr/>
        </p:nvSpPr>
        <p:spPr>
          <a:xfrm>
            <a:off x="355" y="7088188"/>
            <a:ext cx="12858395" cy="144462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httpstelecom-license.nbtc.go.th">
            <a:hlinkClick r:id="" action="ppaction://media"/>
            <a:extLst>
              <a:ext uri="{FF2B5EF4-FFF2-40B4-BE49-F238E27FC236}">
                <a16:creationId xmlns:a16="http://schemas.microsoft.com/office/drawing/2014/main" id="{8AEBF76C-815D-4564-98C0-EDC0A12C4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51" y="68829"/>
            <a:ext cx="12478047" cy="701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31.pptx"/>
</p:tagLst>
</file>

<file path=ppt/theme/theme1.xml><?xml version="1.0" encoding="utf-8"?>
<a:theme xmlns:a="http://schemas.openxmlformats.org/drawingml/2006/main" name="WWW.HOMEPPT.COM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3511</Words>
  <Application>Microsoft Office PowerPoint</Application>
  <PresentationFormat>Custom</PresentationFormat>
  <Paragraphs>312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Inter Bold</vt:lpstr>
      <vt:lpstr>TH SarabunPSK</vt:lpstr>
      <vt:lpstr>Wingdings</vt:lpstr>
      <vt:lpstr>Wingdings 3</vt:lpstr>
      <vt:lpstr>WWW.HOMEPPT.COM</vt:lpstr>
      <vt:lpstr>ชุดรูปแบบของ Office</vt:lpstr>
      <vt:lpstr>การชำระค่าธรรมเนียมใบอนุญาต ประกอบกิจการโทรคมนาคม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简洁商务汇报</dc:title>
  <dc:creator/>
  <cp:keywords>第一PPT模板网：www.1ppt.com</cp:keywords>
  <cp:lastModifiedBy/>
  <cp:revision>1</cp:revision>
  <dcterms:created xsi:type="dcterms:W3CDTF">2016-09-26T19:01:29Z</dcterms:created>
  <dcterms:modified xsi:type="dcterms:W3CDTF">2025-05-08T09:35:58Z</dcterms:modified>
</cp:coreProperties>
</file>